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20"/>
  </p:notesMasterIdLst>
  <p:sldIdLst>
    <p:sldId id="262" r:id="rId2"/>
    <p:sldId id="259" r:id="rId3"/>
    <p:sldId id="301" r:id="rId4"/>
    <p:sldId id="300" r:id="rId5"/>
    <p:sldId id="303" r:id="rId6"/>
    <p:sldId id="302" r:id="rId7"/>
    <p:sldId id="304" r:id="rId8"/>
    <p:sldId id="305" r:id="rId9"/>
    <p:sldId id="306" r:id="rId10"/>
    <p:sldId id="307" r:id="rId11"/>
    <p:sldId id="315" r:id="rId12"/>
    <p:sldId id="308" r:id="rId13"/>
    <p:sldId id="309" r:id="rId14"/>
    <p:sldId id="310" r:id="rId15"/>
    <p:sldId id="311" r:id="rId16"/>
    <p:sldId id="312" r:id="rId17"/>
    <p:sldId id="313" r:id="rId18"/>
    <p:sldId id="31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89A"/>
    <a:srgbClr val="7030A0"/>
    <a:srgbClr val="0A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1"/>
    <p:restoredTop sz="78861"/>
  </p:normalViewPr>
  <p:slideViewPr>
    <p:cSldViewPr snapToGrid="0">
      <p:cViewPr varScale="1">
        <p:scale>
          <a:sx n="86" d="100"/>
          <a:sy n="86" d="100"/>
        </p:scale>
        <p:origin x="1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2B205-324E-544A-A193-B230EC7FED5E}" type="datetimeFigureOut">
              <a:rPr lang="de-DE" smtClean="0"/>
              <a:t>16.05.24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C86F4-DAE3-F844-9EA1-137B6C6328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98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saying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? [</a:t>
            </a:r>
            <a:r>
              <a:rPr lang="de-DE" dirty="0" err="1"/>
              <a:t>Give</a:t>
            </a:r>
            <a:r>
              <a:rPr lang="de-DE" dirty="0"/>
              <a:t> time]</a:t>
            </a:r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think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lies </a:t>
            </a:r>
            <a:r>
              <a:rPr lang="de-DE" dirty="0" err="1"/>
              <a:t>ahead</a:t>
            </a:r>
            <a:r>
              <a:rPr lang="de-DE" dirty="0"/>
              <a:t> and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play</a:t>
            </a:r>
            <a:r>
              <a:rPr lang="de-DE" dirty="0"/>
              <a:t> a </a:t>
            </a:r>
            <a:r>
              <a:rPr lang="de-DE" dirty="0" err="1"/>
              <a:t>part</a:t>
            </a:r>
            <a:r>
              <a:rPr lang="de-DE" dirty="0"/>
              <a:t> in </a:t>
            </a:r>
            <a:r>
              <a:rPr lang="de-DE" dirty="0" err="1"/>
              <a:t>shaping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.</a:t>
            </a:r>
          </a:p>
          <a:p>
            <a:r>
              <a:rPr lang="de-DE" dirty="0"/>
              <a:t>Cf. Brexit,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voter</a:t>
            </a:r>
            <a:r>
              <a:rPr lang="de-DE" dirty="0"/>
              <a:t> </a:t>
            </a:r>
            <a:r>
              <a:rPr lang="de-DE" dirty="0" err="1"/>
              <a:t>turnout</a:t>
            </a:r>
            <a:r>
              <a:rPr lang="de-DE" dirty="0"/>
              <a:t> </a:t>
            </a:r>
            <a:r>
              <a:rPr lang="de-DE" dirty="0" err="1"/>
              <a:t>among</a:t>
            </a:r>
            <a:r>
              <a:rPr lang="de-DE" dirty="0"/>
              <a:t> </a:t>
            </a:r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people</a:t>
            </a:r>
            <a:endParaRPr lang="de-DE" dirty="0"/>
          </a:p>
          <a:p>
            <a:r>
              <a:rPr lang="de-DE" dirty="0"/>
              <a:t>Young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tend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Brexit</a:t>
            </a:r>
          </a:p>
          <a:p>
            <a:r>
              <a:rPr lang="de-DE" dirty="0" err="1"/>
              <a:t>However</a:t>
            </a:r>
            <a:r>
              <a:rPr lang="de-DE" dirty="0"/>
              <a:t>,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voted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Brexit </a:t>
            </a:r>
            <a:r>
              <a:rPr lang="de-DE" dirty="0" err="1"/>
              <a:t>referendum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86F4-DAE3-F844-9EA1-137B6C63283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703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86F4-DAE3-F844-9EA1-137B6C63283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069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86F4-DAE3-F844-9EA1-137B6C63283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552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86F4-DAE3-F844-9EA1-137B6C63283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423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86F4-DAE3-F844-9EA1-137B6C63283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8668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Basically</a:t>
            </a:r>
            <a:r>
              <a:rPr lang="de-DE" dirty="0"/>
              <a:t>,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responsible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discussions</a:t>
            </a:r>
            <a:r>
              <a:rPr lang="de-DE" dirty="0"/>
              <a:t> etc. in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 and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organize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wish</a:t>
            </a:r>
            <a:r>
              <a:rPr lang="de-DE" dirty="0"/>
              <a:t>, but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rules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86F4-DAE3-F844-9EA1-137B6C63283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952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collect</a:t>
            </a:r>
            <a:r>
              <a:rPr lang="de-DE" dirty="0"/>
              <a:t> lots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ideas</a:t>
            </a:r>
            <a:r>
              <a:rPr lang="de-DE" dirty="0"/>
              <a:t> so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choice</a:t>
            </a:r>
            <a:r>
              <a:rPr lang="de-DE" dirty="0"/>
              <a:t> </a:t>
            </a:r>
            <a:r>
              <a:rPr lang="de-DE" dirty="0" err="1"/>
              <a:t>later</a:t>
            </a:r>
            <a:r>
              <a:rPr lang="de-DE" dirty="0"/>
              <a:t> on</a:t>
            </a:r>
          </a:p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allowed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ideas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still valid, </a:t>
            </a:r>
            <a:r>
              <a:rPr lang="de-DE" dirty="0" err="1"/>
              <a:t>write</a:t>
            </a:r>
            <a:r>
              <a:rPr lang="de-DE" dirty="0"/>
              <a:t> down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ideas</a:t>
            </a:r>
            <a:r>
              <a:rPr lang="de-DE" dirty="0"/>
              <a:t>!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86F4-DAE3-F844-9EA1-137B6C63283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683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86F4-DAE3-F844-9EA1-137B6C63283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704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86F4-DAE3-F844-9EA1-137B6C63283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340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56F40-8235-CCC5-B7FE-AA3B3527E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42146D6-7DB2-EC9E-A9EE-5D730EFD61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8879040-6AAD-237B-BB73-0E9369B1C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8EFC77-A666-67CC-4A7F-72C3F9DC0B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86F4-DAE3-F844-9EA1-137B6C63283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936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86F4-DAE3-F844-9EA1-137B6C63283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817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86F4-DAE3-F844-9EA1-137B6C63283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801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86F4-DAE3-F844-9EA1-137B6C63283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38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540E-DAF9-305A-409C-97E49337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717728-CE0D-6A7F-DE77-D6A93D2B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810FA-4C66-FDF5-38F8-550934F6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16.05.24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BBB54-D94F-0F28-D7C0-F38A0F76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6A569-92D6-DB2E-FE6F-C76DD87C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36D50-AD72-A4B6-FBBC-B94DD975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60CA5F-2ADC-228A-6CCC-2B654A99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93B43D-4432-B6CA-A6B2-9B2BA37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16.05.24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9AEB-A7E7-B8C2-4D0E-D6EBAF3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A4368-BAC1-0C19-BD23-2CFA3E3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2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3568B-5FDC-9AE4-D1D0-5FF9DCB75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5E693-304E-9638-D772-1FC55C17D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58427-243E-7061-8976-44EA42B4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16.05.24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83AC92-7BD0-3CD6-17A3-0CF92E2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05F73-B4A3-E853-DBA7-865332BC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90C7-BC0D-FA87-0746-CA47F9DE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437E4-B86E-462E-5555-711FF685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4940-EE6B-6916-9AFA-89739E3A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16.05.24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D9A23-ADEE-4C7A-5FD1-5E0AAF0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5D9A-DFEF-5F78-2B75-C75FD730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F7A8-D92F-4C82-A1CB-06E8E63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99F537-C323-4EE6-89B1-CFF1B8E6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6D90E-6E78-68DE-1773-DB3834F5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16.05.24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B4050B-C8A1-7A83-D25D-DCBA24B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7DF643-110D-8622-C004-B0D03F7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5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DEA8C-1273-4119-E1CE-A9EC7BE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B4E35-B39D-4F99-25D7-D692EF2E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FC458D-3EEF-AF4A-DE3F-D7A926820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B564C-9F9B-8AF4-9984-DA0145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16.05.24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76EA86-9F4C-2FF6-CDAE-740E5B31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133B6-16C8-2071-5551-4AD6A92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2226-8FF8-1B0B-16B2-2976FA4D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DAE8E-1FBD-23B6-9402-CF0E4748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EFC5A-C80E-93F5-7897-97C33611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420BA-E77C-E114-CBAC-CD8713AD6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670E20-6567-A1BE-C3DF-C492FA4AF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5FC6BA-5131-A1EE-E273-0B4ABBFF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16.05.24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2F3AA-EAA7-0E9B-BDF4-DEB0813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916D10-B4AA-F352-C27C-9DA51AD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7E88-AD95-86D9-52C8-B6A58DAB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20B2F-FAEC-DD86-E716-0B12F5F0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16.05.24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9045C-4AA2-028C-CCF3-901DB137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1D704-686D-D6E0-C842-5C7932C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CA8B5C-BD0C-0219-9B74-600E75D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16.05.24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CE7625-7698-54CC-81FE-8D04D02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169FC-9981-F766-AAAD-CF9E4B1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1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3048B-C338-3D40-AD42-D1B9810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5A430-DC20-3632-BB38-C4255A8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17884-A7D8-94D2-F167-663C5C4D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4A7576-C3F4-4C88-7B20-3E444E64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16.05.24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6EA1A-2E4D-CF45-61BB-30367C27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C80D4-F9B5-80F0-4F5F-890F5A8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8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57B5-997B-E367-76F4-9355A2DB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710E62-5991-4423-51FD-9737FADC5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A8919A-A3D5-7223-3C85-CBEE534F6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FB36-E64A-A554-0991-0FBC8B18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16.05.24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CF962-1888-E783-34CD-93A82C71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27739-29A5-D82B-1D69-301450D6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7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D20EB-7DEB-3F7E-EEED-66A12F9D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818E79-C128-EB82-599D-784C7FC8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DEBD8-02AE-456F-5726-399BCFC72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6320-FBF8-164A-B0E2-5FB4B377628C}" type="datetimeFigureOut">
              <a:rPr lang="de-DE" smtClean="0"/>
              <a:t>16.05.24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BA234-A8A1-2594-5990-144AF4347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90590-E857-383C-4EF7-3CBDA1B2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618826"/>
            <a:ext cx="12192000" cy="2387600"/>
          </a:xfrm>
        </p:spPr>
        <p:txBody>
          <a:bodyPr>
            <a:normAutofit/>
          </a:bodyPr>
          <a:lstStyle/>
          <a:p>
            <a:r>
              <a:rPr lang="de-DE" sz="5400" dirty="0">
                <a:latin typeface="Avenir Next Medium" panose="020B0503020202020204" pitchFamily="34" charset="0"/>
              </a:rPr>
              <a:t>Future </a:t>
            </a:r>
            <a:r>
              <a:rPr lang="de-DE" sz="5400" dirty="0" err="1">
                <a:latin typeface="Avenir Next Medium" panose="020B0503020202020204" pitchFamily="34" charset="0"/>
              </a:rPr>
              <a:t>workshop</a:t>
            </a:r>
            <a:r>
              <a:rPr lang="de-DE" sz="5400" dirty="0">
                <a:latin typeface="Avenir Next Medium" panose="020B0503020202020204" pitchFamily="34" charset="0"/>
              </a:rPr>
              <a:t>: Rural </a:t>
            </a:r>
            <a:r>
              <a:rPr lang="de-DE" sz="5400" dirty="0" err="1">
                <a:latin typeface="Avenir Next Medium" panose="020B0503020202020204" pitchFamily="34" charset="0"/>
              </a:rPr>
              <a:t>regions</a:t>
            </a:r>
            <a:r>
              <a:rPr lang="de-DE" sz="5400" dirty="0">
                <a:latin typeface="Avenir Next Medium" panose="020B0503020202020204" pitchFamily="34" charset="0"/>
              </a:rPr>
              <a:t> in Europe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490" y="834208"/>
            <a:ext cx="5821017" cy="232826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3B8037E-62DF-9B37-00F0-E85FFBF6AC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528" y="2128604"/>
            <a:ext cx="9228944" cy="1454045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Avenir Next" panose="020B0503020202020204" pitchFamily="34" charset="0"/>
              </a:rPr>
              <a:t>Business plan</a:t>
            </a:r>
            <a:br>
              <a:rPr lang="de-DE" sz="2800" dirty="0"/>
            </a:b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 descr="Liste mit einfarbiger Füllung">
            <a:extLst>
              <a:ext uri="{FF2B5EF4-FFF2-40B4-BE49-F238E27FC236}">
                <a16:creationId xmlns:a16="http://schemas.microsoft.com/office/drawing/2014/main" id="{6261F0A0-DC3F-3B6A-4641-2DEA037C2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68978" y="3429000"/>
            <a:ext cx="1454044" cy="145404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94F8747-ACC3-5F13-A7C6-61A4CFFE0A34}"/>
              </a:ext>
            </a:extLst>
          </p:cNvPr>
          <p:cNvSpPr txBox="1"/>
          <p:nvPr/>
        </p:nvSpPr>
        <p:spPr>
          <a:xfrm>
            <a:off x="7936090" y="316243"/>
            <a:ext cx="4516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Avenir Next" panose="020B0503020202020204" pitchFamily="34" charset="0"/>
              </a:rPr>
              <a:t>Reality </a:t>
            </a:r>
            <a:r>
              <a:rPr lang="de-DE" sz="4000" b="1" dirty="0" err="1">
                <a:latin typeface="Avenir Next" panose="020B0503020202020204" pitchFamily="34" charset="0"/>
              </a:rPr>
              <a:t>phase</a:t>
            </a:r>
            <a:endParaRPr lang="de-DE" sz="4000" b="1" dirty="0">
              <a:latin typeface="Avenir Next" panose="020B0503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4F1C409-87B6-0EE2-B0E7-F77FFD7082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87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1A432-E375-47D2-99FE-934557EBD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C1D910D-E085-4806-0624-18E9302C0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1D4113-1445-7B72-0DFD-832588D03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C676011-20CC-103E-21B1-A562406F61B7}"/>
              </a:ext>
            </a:extLst>
          </p:cNvPr>
          <p:cNvSpPr txBox="1"/>
          <p:nvPr/>
        </p:nvSpPr>
        <p:spPr>
          <a:xfrm>
            <a:off x="-117312" y="746235"/>
            <a:ext cx="7399283" cy="587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DE" b="1" dirty="0">
                <a:latin typeface="Avenir Next" panose="020B0503020202020204" pitchFamily="34" charset="0"/>
              </a:rPr>
              <a:t>1. </a:t>
            </a:r>
            <a:r>
              <a:rPr lang="de-DE" b="1" dirty="0" err="1">
                <a:latin typeface="Avenir Next" panose="020B0503020202020204" pitchFamily="34" charset="0"/>
              </a:rPr>
              <a:t>Objective</a:t>
            </a:r>
            <a:endParaRPr lang="de-DE" b="1" dirty="0">
              <a:latin typeface="Avenir Next" panose="020B0503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Avenir Next" panose="020B0503020202020204" pitchFamily="34" charset="0"/>
              </a:rPr>
              <a:t>What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problem</a:t>
            </a:r>
            <a:r>
              <a:rPr lang="de-DE" dirty="0">
                <a:latin typeface="Avenir Next" panose="020B0503020202020204" pitchFamily="34" charset="0"/>
              </a:rPr>
              <a:t> do </a:t>
            </a:r>
            <a:r>
              <a:rPr lang="de-DE" dirty="0" err="1">
                <a:latin typeface="Avenir Next" panose="020B0503020202020204" pitchFamily="34" charset="0"/>
              </a:rPr>
              <a:t>you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want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solve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with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your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idea</a:t>
            </a:r>
            <a:r>
              <a:rPr lang="de-DE" dirty="0">
                <a:latin typeface="Avenir Next" panose="020B0503020202020204" pitchFamily="34" charset="0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Avenir Next" panose="020B0503020202020204" pitchFamily="34" charset="0"/>
              </a:rPr>
              <a:t>How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can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your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region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be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made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more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attractive</a:t>
            </a:r>
            <a:r>
              <a:rPr lang="de-DE" dirty="0">
                <a:latin typeface="Avenir Next" panose="020B0503020202020204" pitchFamily="34" charset="0"/>
              </a:rPr>
              <a:t>?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Avenir Next" panose="020B0503020202020204" pitchFamily="34" charset="0"/>
              </a:rPr>
              <a:t>How</a:t>
            </a:r>
            <a:r>
              <a:rPr lang="de-DE" dirty="0">
                <a:latin typeface="Avenir Next" panose="020B0503020202020204" pitchFamily="34" charset="0"/>
              </a:rPr>
              <a:t> do </a:t>
            </a:r>
            <a:r>
              <a:rPr lang="de-DE" dirty="0" err="1">
                <a:latin typeface="Avenir Next" panose="020B0503020202020204" pitchFamily="34" charset="0"/>
              </a:rPr>
              <a:t>you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want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achieve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this</a:t>
            </a:r>
            <a:r>
              <a:rPr lang="de-DE" dirty="0">
                <a:latin typeface="Avenir Next" panose="020B0503020202020204" pitchFamily="34" charset="0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Avenir Next" panose="020B0503020202020204" pitchFamily="34" charset="0"/>
              </a:rPr>
              <a:t>What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effect</a:t>
            </a:r>
            <a:r>
              <a:rPr lang="de-DE" dirty="0">
                <a:latin typeface="Avenir Next" panose="020B0503020202020204" pitchFamily="34" charset="0"/>
              </a:rPr>
              <a:t>(s) </a:t>
            </a:r>
            <a:r>
              <a:rPr lang="de-DE" dirty="0" err="1">
                <a:latin typeface="Avenir Next" panose="020B0503020202020204" pitchFamily="34" charset="0"/>
              </a:rPr>
              <a:t>would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your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idea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have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for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region</a:t>
            </a:r>
            <a:r>
              <a:rPr lang="de-DE" dirty="0">
                <a:latin typeface="Avenir Next" panose="020B0503020202020204" pitchFamily="34" charset="0"/>
              </a:rPr>
              <a:t>?</a:t>
            </a:r>
          </a:p>
          <a:p>
            <a:pPr lvl="1">
              <a:lnSpc>
                <a:spcPct val="150000"/>
              </a:lnSpc>
            </a:pPr>
            <a:r>
              <a:rPr lang="de-DE" b="1" dirty="0">
                <a:latin typeface="Avenir Next" panose="020B0503020202020204" pitchFamily="34" charset="0"/>
              </a:rPr>
              <a:t>2. </a:t>
            </a:r>
            <a:r>
              <a:rPr lang="de-DE" b="1" dirty="0" err="1">
                <a:latin typeface="Avenir Next" panose="020B0503020202020204" pitchFamily="34" charset="0"/>
              </a:rPr>
              <a:t>Recipients</a:t>
            </a:r>
            <a:endParaRPr lang="de-DE" b="1" dirty="0">
              <a:latin typeface="Avenir Next" panose="020B0503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venir Next" panose="020B0503020202020204" pitchFamily="34" charset="0"/>
              </a:rPr>
              <a:t>Who will </a:t>
            </a:r>
            <a:r>
              <a:rPr lang="de-DE" dirty="0" err="1">
                <a:latin typeface="Avenir Next" panose="020B0503020202020204" pitchFamily="34" charset="0"/>
              </a:rPr>
              <a:t>benefit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from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your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idea</a:t>
            </a:r>
            <a:r>
              <a:rPr lang="de-DE" dirty="0">
                <a:latin typeface="Avenir Next" panose="020B0503020202020204" pitchFamily="34" charset="0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Avenir Next" panose="020B0503020202020204" pitchFamily="34" charset="0"/>
              </a:rPr>
              <a:t>What</a:t>
            </a:r>
            <a:r>
              <a:rPr lang="de-DE" dirty="0">
                <a:latin typeface="Avenir Next" panose="020B0503020202020204" pitchFamily="34" charset="0"/>
              </a:rPr>
              <a:t> will </a:t>
            </a:r>
            <a:r>
              <a:rPr lang="de-DE" dirty="0" err="1">
                <a:latin typeface="Avenir Next" panose="020B0503020202020204" pitchFamily="34" charset="0"/>
              </a:rPr>
              <a:t>be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improved</a:t>
            </a:r>
            <a:r>
              <a:rPr lang="de-DE" dirty="0">
                <a:latin typeface="Avenir Next" panose="020B0503020202020204" pitchFamily="34" charset="0"/>
              </a:rPr>
              <a:t> in </a:t>
            </a:r>
            <a:r>
              <a:rPr lang="de-DE" dirty="0" err="1">
                <a:latin typeface="Avenir Next" panose="020B0503020202020204" pitchFamily="34" charset="0"/>
              </a:rPr>
              <a:t>concrete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terms</a:t>
            </a:r>
            <a:r>
              <a:rPr lang="de-DE" dirty="0">
                <a:latin typeface="Avenir Next" panose="020B0503020202020204" pitchFamily="34" charset="0"/>
              </a:rPr>
              <a:t>?</a:t>
            </a:r>
          </a:p>
          <a:p>
            <a:pPr lvl="1">
              <a:lnSpc>
                <a:spcPct val="150000"/>
              </a:lnSpc>
            </a:pPr>
            <a:endParaRPr lang="de-DE" b="1" dirty="0">
              <a:latin typeface="Avenir Next" panose="020B0503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b="1" dirty="0">
                <a:latin typeface="Avenir Next" panose="020B0503020202020204" pitchFamily="34" charset="0"/>
              </a:rPr>
              <a:t>3. Framework </a:t>
            </a:r>
            <a:r>
              <a:rPr lang="de-DE" b="1" dirty="0" err="1">
                <a:latin typeface="Avenir Next" panose="020B0503020202020204" pitchFamily="34" charset="0"/>
              </a:rPr>
              <a:t>conditions</a:t>
            </a:r>
            <a:r>
              <a:rPr lang="de-DE" b="1" dirty="0">
                <a:latin typeface="Avenir Next" panose="020B0503020202020204" pitchFamily="34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Avenir Next" panose="020B0503020202020204" pitchFamily="34" charset="0"/>
              </a:rPr>
              <a:t>What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conditions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must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be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met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for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your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idea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be</a:t>
            </a:r>
            <a:r>
              <a:rPr lang="de-DE" dirty="0">
                <a:latin typeface="Avenir Next" panose="020B0503020202020204" pitchFamily="34" charset="0"/>
              </a:rPr>
              <a:t> a </a:t>
            </a:r>
            <a:r>
              <a:rPr lang="de-DE" dirty="0" err="1">
                <a:latin typeface="Avenir Next" panose="020B0503020202020204" pitchFamily="34" charset="0"/>
              </a:rPr>
              <a:t>success</a:t>
            </a:r>
            <a:r>
              <a:rPr lang="de-DE" dirty="0">
                <a:latin typeface="Avenir Next" panose="020B0503020202020204" pitchFamily="34" charset="0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Avenir Next" panose="020B0503020202020204" pitchFamily="34" charset="0"/>
              </a:rPr>
              <a:t>Which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framework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conditions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need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be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adapted</a:t>
            </a:r>
            <a:r>
              <a:rPr lang="de-DE" dirty="0">
                <a:latin typeface="Avenir Next" panose="020B0503020202020204" pitchFamily="34" charset="0"/>
              </a:rPr>
              <a:t>?</a:t>
            </a:r>
          </a:p>
          <a:p>
            <a:pPr lvl="1">
              <a:lnSpc>
                <a:spcPct val="150000"/>
              </a:lnSpc>
            </a:pPr>
            <a:endParaRPr lang="de-DE" b="1" dirty="0">
              <a:latin typeface="Avenir Next" panose="020B0503020202020204" pitchFamily="34" charset="0"/>
            </a:endParaRPr>
          </a:p>
          <a:p>
            <a:pPr lvl="1">
              <a:lnSpc>
                <a:spcPct val="150000"/>
              </a:lnSpc>
            </a:pPr>
            <a:endParaRPr lang="de-DE" b="1" dirty="0">
              <a:latin typeface="Avenir Next" panose="020B0503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BEBC3F1-70E7-E4E7-5940-1742C9BF0839}"/>
              </a:ext>
            </a:extLst>
          </p:cNvPr>
          <p:cNvSpPr txBox="1"/>
          <p:nvPr/>
        </p:nvSpPr>
        <p:spPr>
          <a:xfrm>
            <a:off x="7281971" y="2408375"/>
            <a:ext cx="40036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FR" b="1">
                <a:latin typeface="Avenir Next" panose="020B0503020202020204" pitchFamily="34" charset="0"/>
              </a:rPr>
              <a:t>4. </a:t>
            </a:r>
            <a:r>
              <a:rPr lang="de-DE" b="1" dirty="0">
                <a:latin typeface="Avenir Next" panose="020B0503020202020204" pitchFamily="34" charset="0"/>
              </a:rPr>
              <a:t>E</a:t>
            </a:r>
            <a:r>
              <a:rPr lang="de-FR" b="1">
                <a:latin typeface="Avenir Next" panose="020B0503020202020204" pitchFamily="34" charset="0"/>
              </a:rPr>
              <a:t>nvironment and sustainability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FR">
                <a:latin typeface="Avenir Next" panose="020B0503020202020204" pitchFamily="34" charset="0"/>
              </a:rPr>
              <a:t>How can your idea be in harmony with the environment?</a:t>
            </a:r>
          </a:p>
          <a:p>
            <a:endParaRPr lang="de-FR" b="1">
              <a:latin typeface="Avenir Next" panose="020B0503020202020204" pitchFamily="34" charset="0"/>
            </a:endParaRPr>
          </a:p>
          <a:p>
            <a:endParaRPr lang="de-FR" b="1">
              <a:latin typeface="Avenir Next" panose="020B0503020202020204" pitchFamily="34" charset="0"/>
            </a:endParaRPr>
          </a:p>
          <a:p>
            <a:r>
              <a:rPr lang="de-FR" b="1">
                <a:latin typeface="Avenir Next" panose="020B0503020202020204" pitchFamily="34" charset="0"/>
              </a:rPr>
              <a:t>5. </a:t>
            </a:r>
            <a:r>
              <a:rPr lang="de-DE" b="1" dirty="0">
                <a:latin typeface="Avenir Next" panose="020B0503020202020204" pitchFamily="34" charset="0"/>
              </a:rPr>
              <a:t>M</a:t>
            </a:r>
            <a:r>
              <a:rPr lang="de-FR" b="1">
                <a:latin typeface="Avenir Next" panose="020B0503020202020204" pitchFamily="34" charset="0"/>
              </a:rPr>
              <a:t>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FR">
                <a:latin typeface="Avenir Next" panose="020B0503020202020204" pitchFamily="34" charset="0"/>
              </a:rPr>
              <a:t>How do you want to promote your idea?</a:t>
            </a:r>
          </a:p>
          <a:p>
            <a:endParaRPr lang="de-FR" b="1" dirty="0">
              <a:latin typeface="Avenir Next" panose="020B0503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5E32AA2-AB2C-84E1-710F-B44ECC2D5DFA}"/>
              </a:ext>
            </a:extLst>
          </p:cNvPr>
          <p:cNvSpPr txBox="1"/>
          <p:nvPr/>
        </p:nvSpPr>
        <p:spPr>
          <a:xfrm>
            <a:off x="7936090" y="316243"/>
            <a:ext cx="4516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Avenir Next" panose="020B0503020202020204" pitchFamily="34" charset="0"/>
              </a:rPr>
              <a:t>Reality </a:t>
            </a:r>
            <a:r>
              <a:rPr lang="de-DE" sz="4000" b="1" dirty="0" err="1">
                <a:latin typeface="Avenir Next" panose="020B0503020202020204" pitchFamily="34" charset="0"/>
              </a:rPr>
              <a:t>phase</a:t>
            </a:r>
            <a:endParaRPr lang="de-DE" sz="4000" b="1" dirty="0">
              <a:latin typeface="Avenir Next" panose="020B0503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7100EA-A979-0362-1156-4286BE94D9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12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0868" y="1000847"/>
            <a:ext cx="9228944" cy="1454045"/>
          </a:xfrm>
        </p:spPr>
        <p:txBody>
          <a:bodyPr anchor="ctr">
            <a:normAutofit/>
          </a:bodyPr>
          <a:lstStyle/>
          <a:p>
            <a:r>
              <a:rPr lang="de-DE" sz="3200" b="1" dirty="0" err="1">
                <a:latin typeface="Avenir Next" panose="020B0503020202020204" pitchFamily="34" charset="0"/>
              </a:rPr>
              <a:t>Presentation</a:t>
            </a:r>
            <a:r>
              <a:rPr lang="de-DE" sz="3200" b="1" dirty="0"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latin typeface="Avenir Next" panose="020B0503020202020204" pitchFamily="34" charset="0"/>
              </a:rPr>
              <a:t>of</a:t>
            </a:r>
            <a:r>
              <a:rPr lang="de-DE" sz="3200" b="1" dirty="0"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latin typeface="Avenir Next" panose="020B0503020202020204" pitchFamily="34" charset="0"/>
              </a:rPr>
              <a:t>your</a:t>
            </a:r>
            <a:r>
              <a:rPr lang="de-DE" sz="3200" b="1" dirty="0"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latin typeface="Avenir Next" panose="020B0503020202020204" pitchFamily="34" charset="0"/>
              </a:rPr>
              <a:t>results</a:t>
            </a: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AFA43AB-05EC-60D2-6CDF-4A42D2C956DC}"/>
              </a:ext>
            </a:extLst>
          </p:cNvPr>
          <p:cNvSpPr txBox="1"/>
          <p:nvPr/>
        </p:nvSpPr>
        <p:spPr>
          <a:xfrm>
            <a:off x="1648918" y="2454892"/>
            <a:ext cx="9638675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buFontTx/>
              <a:buChar char="-"/>
            </a:pPr>
            <a:r>
              <a:rPr lang="de-DE" sz="2800" dirty="0" err="1">
                <a:latin typeface="Avenir Next" panose="020B0503020202020204" pitchFamily="34" charset="0"/>
              </a:rPr>
              <a:t>What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is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your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problem</a:t>
            </a:r>
            <a:r>
              <a:rPr lang="de-DE" sz="2800" dirty="0">
                <a:latin typeface="Avenir Next" panose="020B0503020202020204" pitchFamily="34" charset="0"/>
              </a:rPr>
              <a:t>?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de-DE" sz="2800" dirty="0" err="1">
                <a:latin typeface="Avenir Next" panose="020B0503020202020204" pitchFamily="34" charset="0"/>
              </a:rPr>
              <a:t>What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is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your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idea</a:t>
            </a:r>
            <a:r>
              <a:rPr lang="de-DE" sz="2800" dirty="0">
                <a:latin typeface="Avenir Next" panose="020B0503020202020204" pitchFamily="34" charset="0"/>
              </a:rPr>
              <a:t>?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de-DE" sz="2800" dirty="0" err="1">
                <a:latin typeface="Avenir Next" panose="020B0503020202020204" pitchFamily="34" charset="0"/>
              </a:rPr>
              <a:t>Why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should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you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be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supported</a:t>
            </a:r>
            <a:r>
              <a:rPr lang="de-DE" sz="2800" dirty="0">
                <a:latin typeface="Avenir Next" panose="020B0503020202020204" pitchFamily="34" charset="0"/>
              </a:rPr>
              <a:t>?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How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would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you</a:t>
            </a:r>
            <a:r>
              <a:rPr lang="de-DE" sz="2800" dirty="0">
                <a:latin typeface="Avenir Next" panose="020B0503020202020204" pitchFamily="34" charset="0"/>
              </a:rPr>
              <a:t> like </a:t>
            </a:r>
            <a:r>
              <a:rPr lang="de-DE" sz="2800" dirty="0" err="1">
                <a:latin typeface="Avenir Next" panose="020B0503020202020204" pitchFamily="34" charset="0"/>
              </a:rPr>
              <a:t>to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implement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your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idea</a:t>
            </a:r>
            <a:r>
              <a:rPr lang="de-DE" sz="2800" dirty="0">
                <a:latin typeface="Avenir Next" panose="020B0503020202020204" pitchFamily="34" charset="0"/>
              </a:rPr>
              <a:t>?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de-DE" sz="2800" dirty="0">
                <a:latin typeface="Avenir Next" panose="020B0503020202020204" pitchFamily="34" charset="0"/>
              </a:rPr>
              <a:t>...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55C665E-B15B-738F-FEE0-73E4BCE54139}"/>
              </a:ext>
            </a:extLst>
          </p:cNvPr>
          <p:cNvSpPr txBox="1"/>
          <p:nvPr/>
        </p:nvSpPr>
        <p:spPr>
          <a:xfrm>
            <a:off x="8252179" y="292961"/>
            <a:ext cx="4516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err="1">
                <a:latin typeface="Avenir Next" panose="020B0503020202020204" pitchFamily="34" charset="0"/>
              </a:rPr>
              <a:t>Presentation</a:t>
            </a:r>
            <a:endParaRPr lang="de-DE" sz="4000" b="1" dirty="0">
              <a:latin typeface="Avenir Next" panose="020B0503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37C8E9-7370-A9DF-229B-2E38657B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09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102" y="475021"/>
            <a:ext cx="5389637" cy="1454045"/>
          </a:xfrm>
        </p:spPr>
        <p:txBody>
          <a:bodyPr>
            <a:normAutofit/>
          </a:bodyPr>
          <a:lstStyle/>
          <a:p>
            <a:r>
              <a:rPr lang="de-DE" sz="3200" b="1" dirty="0" err="1">
                <a:latin typeface="Avenir Next" panose="020B0503020202020204" pitchFamily="34" charset="0"/>
              </a:rPr>
              <a:t>Lausatia</a:t>
            </a:r>
            <a:r>
              <a:rPr lang="de-DE" sz="3200" b="1" dirty="0">
                <a:latin typeface="Avenir Next" panose="020B0503020202020204" pitchFamily="34" charset="0"/>
              </a:rPr>
              <a:t>, Germany</a:t>
            </a:r>
            <a:br>
              <a:rPr lang="de-DE" sz="2800" dirty="0"/>
            </a:b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135F7AE8-DE9B-CE01-4FB9-824E49BCD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415" y="1929067"/>
            <a:ext cx="8349483" cy="46965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F17D4E3-A41C-2D42-009A-1FA3B1568F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36" t="6459" r="30057" b="7565"/>
          <a:stretch/>
        </p:blipFill>
        <p:spPr>
          <a:xfrm>
            <a:off x="9487038" y="239342"/>
            <a:ext cx="2465120" cy="337944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458D6C1-5B7C-BC9F-52C6-B57FDA6C99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84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102" y="475021"/>
            <a:ext cx="5389637" cy="1454045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Avenir Next" panose="020B0503020202020204" pitchFamily="34" charset="0"/>
              </a:rPr>
              <a:t>Murau, Austria</a:t>
            </a:r>
            <a:br>
              <a:rPr lang="de-DE" sz="2800" dirty="0"/>
            </a:b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C87BA94-C637-F4A0-9BA4-F56E7954C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681" y="1573968"/>
            <a:ext cx="7890437" cy="493666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CDA10E5-B18D-D595-0AE3-E6E5EB4EF70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417" y="160774"/>
            <a:ext cx="3734769" cy="1938221"/>
          </a:xfrm>
          <a:prstGeom prst="rect">
            <a:avLst/>
          </a:prstGeom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6DE4B1E-76BB-1C42-46B5-AE3387EC7BF2}"/>
              </a:ext>
            </a:extLst>
          </p:cNvPr>
          <p:cNvSpPr/>
          <p:nvPr/>
        </p:nvSpPr>
        <p:spPr>
          <a:xfrm>
            <a:off x="10553075" y="1454046"/>
            <a:ext cx="104932" cy="11992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FA400B-C779-BD50-0AAD-DA6EA72CA56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73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102" y="475021"/>
            <a:ext cx="5389637" cy="1454045"/>
          </a:xfrm>
        </p:spPr>
        <p:txBody>
          <a:bodyPr>
            <a:normAutofit/>
          </a:bodyPr>
          <a:lstStyle/>
          <a:p>
            <a:r>
              <a:rPr lang="de-DE" sz="3200" b="1" dirty="0" err="1">
                <a:latin typeface="Avenir Next" panose="020B0503020202020204" pitchFamily="34" charset="0"/>
              </a:rPr>
              <a:t>Podlasie</a:t>
            </a:r>
            <a:r>
              <a:rPr lang="de-DE" sz="3200" b="1" dirty="0">
                <a:latin typeface="Avenir Next" panose="020B0503020202020204" pitchFamily="34" charset="0"/>
              </a:rPr>
              <a:t>, </a:t>
            </a:r>
            <a:r>
              <a:rPr lang="de-DE" sz="3200" b="1" dirty="0" err="1">
                <a:latin typeface="Avenir Next" panose="020B0503020202020204" pitchFamily="34" charset="0"/>
              </a:rPr>
              <a:t>Poland</a:t>
            </a:r>
            <a:br>
              <a:rPr lang="de-DE" sz="2800" dirty="0"/>
            </a:b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E8D2877-A47A-2172-192B-DC9F2F93D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207" y="269823"/>
            <a:ext cx="2763467" cy="266684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45C7D85-0D65-2A56-5F78-0A384645C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34" y="1846131"/>
            <a:ext cx="8138053" cy="474719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3025F43-5FAD-A340-2582-14B5A0135B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11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102" y="475021"/>
            <a:ext cx="5389637" cy="1454045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Avenir Next" panose="020B0503020202020204" pitchFamily="34" charset="0"/>
              </a:rPr>
              <a:t>Extremadura, Spain</a:t>
            </a:r>
            <a:br>
              <a:rPr lang="de-DE" sz="2800" dirty="0"/>
            </a:b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0B04E33-35D6-1438-A881-AD51AA5C1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21" y="1472026"/>
            <a:ext cx="7931361" cy="501871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071006-0C70-12D3-7897-6F9B93EFD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583" y="475021"/>
            <a:ext cx="2791372" cy="239602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D716A1F-D85C-EF8D-D671-BD9803EE13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28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102" y="475021"/>
            <a:ext cx="5389637" cy="1454045"/>
          </a:xfrm>
        </p:spPr>
        <p:txBody>
          <a:bodyPr>
            <a:normAutofit/>
          </a:bodyPr>
          <a:lstStyle/>
          <a:p>
            <a:r>
              <a:rPr lang="de-DE" sz="3200" b="1" dirty="0" err="1">
                <a:latin typeface="Avenir Next" panose="020B0503020202020204" pitchFamily="34" charset="0"/>
              </a:rPr>
              <a:t>Severozapades</a:t>
            </a:r>
            <a:r>
              <a:rPr lang="de-DE" sz="3200" b="1" dirty="0">
                <a:latin typeface="Avenir Next" panose="020B0503020202020204" pitchFamily="34" charset="0"/>
              </a:rPr>
              <a:t>, </a:t>
            </a:r>
            <a:r>
              <a:rPr lang="de-DE" sz="3200" b="1" dirty="0" err="1">
                <a:latin typeface="Avenir Next" panose="020B0503020202020204" pitchFamily="34" charset="0"/>
              </a:rPr>
              <a:t>Bulgaria</a:t>
            </a:r>
            <a:br>
              <a:rPr lang="de-DE" sz="2800" dirty="0"/>
            </a:b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2" name="Picture 2" descr="https://upload.wikimedia.org/wikipedia/commons/thumb/9/9d/NorthWestRegion.png/250px-NorthWestRegion.png">
            <a:extLst>
              <a:ext uri="{FF2B5EF4-FFF2-40B4-BE49-F238E27FC236}">
                <a16:creationId xmlns:a16="http://schemas.microsoft.com/office/drawing/2014/main" id="{FB99EF85-C24F-0A14-96A3-14D39F231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153" y="320173"/>
            <a:ext cx="3529305" cy="223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1.bp.blogspot.com/__e2VLp6gwyk/S36Qko_uYeI/AAAAAAAAFtg/E-GICvIkZh0/s1600/Streets+of+Pleven.jpg">
            <a:extLst>
              <a:ext uri="{FF2B5EF4-FFF2-40B4-BE49-F238E27FC236}">
                <a16:creationId xmlns:a16="http://schemas.microsoft.com/office/drawing/2014/main" id="{E47DB257-73B6-FBE4-D267-55F0559A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90" y="1435433"/>
            <a:ext cx="7086600" cy="532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E4CEDB3-19CF-BA31-4BBA-411424EA8B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03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8573" y="-422221"/>
            <a:ext cx="5389637" cy="1454045"/>
          </a:xfrm>
        </p:spPr>
        <p:txBody>
          <a:bodyPr>
            <a:normAutofit/>
          </a:bodyPr>
          <a:lstStyle/>
          <a:p>
            <a:r>
              <a:rPr lang="de-DE" sz="3200" b="1" dirty="0" err="1">
                <a:latin typeface="Avenir Next" panose="020B0503020202020204" pitchFamily="34" charset="0"/>
              </a:rPr>
              <a:t>Campania</a:t>
            </a:r>
            <a:r>
              <a:rPr lang="de-DE" sz="3200" b="1" dirty="0">
                <a:latin typeface="Avenir Next" panose="020B0503020202020204" pitchFamily="34" charset="0"/>
              </a:rPr>
              <a:t>, </a:t>
            </a:r>
            <a:r>
              <a:rPr lang="de-DE" sz="3200" b="1" dirty="0" err="1">
                <a:latin typeface="Avenir Next" panose="020B0503020202020204" pitchFamily="34" charset="0"/>
              </a:rPr>
              <a:t>Italy</a:t>
            </a: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1026" name="Picture 2" descr="Karte Italiens, Kampanien hervorgehoben">
            <a:extLst>
              <a:ext uri="{FF2B5EF4-FFF2-40B4-BE49-F238E27FC236}">
                <a16:creationId xmlns:a16="http://schemas.microsoft.com/office/drawing/2014/main" id="{34B65289-53FA-1C79-DB5E-2A0BF9B53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584" y="347726"/>
            <a:ext cx="2940304" cy="369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mpanien Reisetipps: Amalfiküste erleben | Berge &amp; Meer">
            <a:extLst>
              <a:ext uri="{FF2B5EF4-FFF2-40B4-BE49-F238E27FC236}">
                <a16:creationId xmlns:a16="http://schemas.microsoft.com/office/drawing/2014/main" id="{C876DA49-5D2F-F377-EAEC-D2F7E0058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79" y="1174954"/>
            <a:ext cx="6279266" cy="56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34D8DE8-DAE2-3BE6-66B7-9EA42A10F4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24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323" y="1742038"/>
            <a:ext cx="9144000" cy="3780807"/>
          </a:xfrm>
        </p:spPr>
        <p:txBody>
          <a:bodyPr anchor="ctr">
            <a:normAutofit/>
          </a:bodyPr>
          <a:lstStyle/>
          <a:p>
            <a:pPr marL="0" indent="0"/>
            <a:r>
              <a:rPr lang="de-DE" sz="4000" dirty="0">
                <a:latin typeface="Avenir Next" panose="020B0503020202020204" pitchFamily="34" charset="0"/>
              </a:rPr>
              <a:t>“The </a:t>
            </a:r>
            <a:r>
              <a:rPr lang="de-DE" sz="4000" dirty="0" err="1">
                <a:latin typeface="Avenir Next" panose="020B0503020202020204" pitchFamily="34" charset="0"/>
              </a:rPr>
              <a:t>future</a:t>
            </a:r>
            <a:r>
              <a:rPr lang="de-DE" sz="4000" dirty="0"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latin typeface="Avenir Next" panose="020B0503020202020204" pitchFamily="34" charset="0"/>
              </a:rPr>
              <a:t>we</a:t>
            </a:r>
            <a:r>
              <a:rPr lang="de-DE" sz="4000" dirty="0"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latin typeface="Avenir Next" panose="020B0503020202020204" pitchFamily="34" charset="0"/>
              </a:rPr>
              <a:t>want</a:t>
            </a:r>
            <a:r>
              <a:rPr lang="de-DE" sz="4000" dirty="0"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latin typeface="Avenir Next" panose="020B0503020202020204" pitchFamily="34" charset="0"/>
              </a:rPr>
              <a:t>must</a:t>
            </a:r>
            <a:r>
              <a:rPr lang="de-DE" sz="4000" dirty="0"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latin typeface="Avenir Next" panose="020B0503020202020204" pitchFamily="34" charset="0"/>
              </a:rPr>
              <a:t>be</a:t>
            </a:r>
            <a:r>
              <a:rPr lang="de-DE" sz="4000" dirty="0"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latin typeface="Avenir Next" panose="020B0503020202020204" pitchFamily="34" charset="0"/>
              </a:rPr>
              <a:t>invented</a:t>
            </a:r>
            <a:r>
              <a:rPr lang="de-DE" sz="4000" dirty="0">
                <a:latin typeface="Avenir Next" panose="020B0503020202020204" pitchFamily="34" charset="0"/>
              </a:rPr>
              <a:t>. </a:t>
            </a:r>
            <a:r>
              <a:rPr lang="de-DE" sz="4000" dirty="0" err="1">
                <a:latin typeface="Avenir Next" panose="020B0503020202020204" pitchFamily="34" charset="0"/>
              </a:rPr>
              <a:t>Otherwise</a:t>
            </a:r>
            <a:r>
              <a:rPr lang="de-DE" sz="4000" dirty="0"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latin typeface="Avenir Next" panose="020B0503020202020204" pitchFamily="34" charset="0"/>
              </a:rPr>
              <a:t>we</a:t>
            </a:r>
            <a:r>
              <a:rPr lang="de-DE" sz="4000" dirty="0">
                <a:latin typeface="Avenir Next" panose="020B0503020202020204" pitchFamily="34" charset="0"/>
              </a:rPr>
              <a:t> will </a:t>
            </a:r>
            <a:r>
              <a:rPr lang="de-DE" sz="4000" dirty="0" err="1">
                <a:latin typeface="Avenir Next" panose="020B0503020202020204" pitchFamily="34" charset="0"/>
              </a:rPr>
              <a:t>get</a:t>
            </a:r>
            <a:r>
              <a:rPr lang="de-DE" sz="4000" dirty="0"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latin typeface="Avenir Next" panose="020B0503020202020204" pitchFamily="34" charset="0"/>
              </a:rPr>
              <a:t>one</a:t>
            </a:r>
            <a:r>
              <a:rPr lang="de-DE" sz="4000" dirty="0"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latin typeface="Avenir Next" panose="020B0503020202020204" pitchFamily="34" charset="0"/>
              </a:rPr>
              <a:t>we</a:t>
            </a:r>
            <a:r>
              <a:rPr lang="de-DE" sz="4000" dirty="0"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latin typeface="Avenir Next" panose="020B0503020202020204" pitchFamily="34" charset="0"/>
              </a:rPr>
              <a:t>don't</a:t>
            </a:r>
            <a:r>
              <a:rPr lang="de-DE" sz="4000" dirty="0"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latin typeface="Avenir Next" panose="020B0503020202020204" pitchFamily="34" charset="0"/>
              </a:rPr>
              <a:t>want</a:t>
            </a:r>
            <a:r>
              <a:rPr lang="de-DE" sz="4000" dirty="0">
                <a:latin typeface="Avenir Next" panose="020B0503020202020204" pitchFamily="34" charset="0"/>
              </a:rPr>
              <a:t>.” – Joseph Beuys</a:t>
            </a: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EE383DF-EC84-8779-A657-916285EA70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8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A550CD1-41F6-EB39-7D31-8BC7DBB2580A}"/>
              </a:ext>
            </a:extLst>
          </p:cNvPr>
          <p:cNvGrpSpPr/>
          <p:nvPr/>
        </p:nvGrpSpPr>
        <p:grpSpPr>
          <a:xfrm>
            <a:off x="1907158" y="86454"/>
            <a:ext cx="8831670" cy="6685091"/>
            <a:chOff x="6244389" y="73483"/>
            <a:chExt cx="8525064" cy="6858000"/>
          </a:xfrm>
        </p:grpSpPr>
        <p:pic>
          <p:nvPicPr>
            <p:cNvPr id="8" name="Picture 2" descr="https://upload.wikimedia.org/wikipedia/commons/6/6e/Europe_countries_map_de.png">
              <a:extLst>
                <a:ext uri="{FF2B5EF4-FFF2-40B4-BE49-F238E27FC236}">
                  <a16:creationId xmlns:a16="http://schemas.microsoft.com/office/drawing/2014/main" id="{DA3E2302-372D-C159-3FF9-818F22D7C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6653" y="73483"/>
              <a:ext cx="84328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1B2F0B31-520C-50A7-0990-DE8C44BE2622}"/>
                </a:ext>
              </a:extLst>
            </p:cNvPr>
            <p:cNvGrpSpPr/>
            <p:nvPr/>
          </p:nvGrpSpPr>
          <p:grpSpPr>
            <a:xfrm>
              <a:off x="9241760" y="3537504"/>
              <a:ext cx="1242010" cy="908226"/>
              <a:chOff x="9445296" y="5787189"/>
              <a:chExt cx="1242010" cy="908226"/>
            </a:xfrm>
          </p:grpSpPr>
          <p:sp>
            <p:nvSpPr>
              <p:cNvPr id="26" name="Ring 25">
                <a:extLst>
                  <a:ext uri="{FF2B5EF4-FFF2-40B4-BE49-F238E27FC236}">
                    <a16:creationId xmlns:a16="http://schemas.microsoft.com/office/drawing/2014/main" id="{AD1B83E9-8B43-B610-AC32-AFAD334D33E4}"/>
                  </a:ext>
                </a:extLst>
              </p:cNvPr>
              <p:cNvSpPr/>
              <p:nvPr/>
            </p:nvSpPr>
            <p:spPr>
              <a:xfrm>
                <a:off x="9874797" y="5787189"/>
                <a:ext cx="383009" cy="553453"/>
              </a:xfrm>
              <a:prstGeom prst="donut">
                <a:avLst>
                  <a:gd name="adj" fmla="val 6055"/>
                </a:avLst>
              </a:prstGeom>
              <a:solidFill>
                <a:srgbClr val="BD6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A179CE51-A048-5CA4-EDD4-C3C70BB3BFA4}"/>
                  </a:ext>
                </a:extLst>
              </p:cNvPr>
              <p:cNvSpPr txBox="1"/>
              <p:nvPr/>
            </p:nvSpPr>
            <p:spPr>
              <a:xfrm>
                <a:off x="9445296" y="6316530"/>
                <a:ext cx="1242010" cy="378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 err="1">
                    <a:latin typeface="Avenir Next" panose="020B0503020202020204" pitchFamily="34" charset="0"/>
                  </a:rPr>
                  <a:t>Lusatia</a:t>
                </a:r>
                <a:endParaRPr lang="de-DE" dirty="0">
                  <a:latin typeface="Avenir Next" panose="020B0503020202020204" pitchFamily="34" charset="0"/>
                </a:endParaRPr>
              </a:p>
            </p:txBody>
          </p: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E566CD39-ACE4-7C3F-74B6-A4BC03E34B55}"/>
                </a:ext>
              </a:extLst>
            </p:cNvPr>
            <p:cNvGrpSpPr/>
            <p:nvPr/>
          </p:nvGrpSpPr>
          <p:grpSpPr>
            <a:xfrm>
              <a:off x="10139183" y="3263889"/>
              <a:ext cx="1383630" cy="892560"/>
              <a:chOff x="9442034" y="5787189"/>
              <a:chExt cx="1383630" cy="892560"/>
            </a:xfrm>
          </p:grpSpPr>
          <p:sp>
            <p:nvSpPr>
              <p:cNvPr id="24" name="Ring 23">
                <a:extLst>
                  <a:ext uri="{FF2B5EF4-FFF2-40B4-BE49-F238E27FC236}">
                    <a16:creationId xmlns:a16="http://schemas.microsoft.com/office/drawing/2014/main" id="{3AE5C4FE-3836-B17E-3A1C-F9B57C7EAC24}"/>
                  </a:ext>
                </a:extLst>
              </p:cNvPr>
              <p:cNvSpPr/>
              <p:nvPr/>
            </p:nvSpPr>
            <p:spPr>
              <a:xfrm>
                <a:off x="9874797" y="5787189"/>
                <a:ext cx="485010" cy="553453"/>
              </a:xfrm>
              <a:prstGeom prst="donut">
                <a:avLst>
                  <a:gd name="adj" fmla="val 6055"/>
                </a:avLst>
              </a:prstGeom>
              <a:solidFill>
                <a:srgbClr val="BD6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19373490-C6DF-8EEF-43E6-CC044C85F13F}"/>
                  </a:ext>
                </a:extLst>
              </p:cNvPr>
              <p:cNvSpPr txBox="1"/>
              <p:nvPr/>
            </p:nvSpPr>
            <p:spPr>
              <a:xfrm>
                <a:off x="9442034" y="6300864"/>
                <a:ext cx="1383630" cy="378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 err="1">
                    <a:latin typeface="Avenir Next" panose="020B0503020202020204" pitchFamily="34" charset="0"/>
                  </a:rPr>
                  <a:t>Podlasie</a:t>
                </a:r>
                <a:endParaRPr lang="de-DE" dirty="0">
                  <a:latin typeface="Avenir Next" panose="020B0503020202020204" pitchFamily="34" charset="0"/>
                </a:endParaRPr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A4BC2EFF-9714-2EF7-2A3F-8015EEA9A7B9}"/>
                </a:ext>
              </a:extLst>
            </p:cNvPr>
            <p:cNvGrpSpPr/>
            <p:nvPr/>
          </p:nvGrpSpPr>
          <p:grpSpPr>
            <a:xfrm>
              <a:off x="9305479" y="5620721"/>
              <a:ext cx="1383631" cy="931129"/>
              <a:chOff x="9317511" y="5641065"/>
              <a:chExt cx="1383631" cy="931129"/>
            </a:xfrm>
          </p:grpSpPr>
          <p:sp>
            <p:nvSpPr>
              <p:cNvPr id="22" name="Ring 21">
                <a:extLst>
                  <a:ext uri="{FF2B5EF4-FFF2-40B4-BE49-F238E27FC236}">
                    <a16:creationId xmlns:a16="http://schemas.microsoft.com/office/drawing/2014/main" id="{BC6AF5A4-A52E-56D8-7FA3-2E048D07B2EE}"/>
                  </a:ext>
                </a:extLst>
              </p:cNvPr>
              <p:cNvSpPr/>
              <p:nvPr/>
            </p:nvSpPr>
            <p:spPr>
              <a:xfrm>
                <a:off x="9660226" y="5641065"/>
                <a:ext cx="556582" cy="553453"/>
              </a:xfrm>
              <a:prstGeom prst="donut">
                <a:avLst>
                  <a:gd name="adj" fmla="val 6055"/>
                </a:avLst>
              </a:prstGeom>
              <a:solidFill>
                <a:srgbClr val="BD6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FC11D86F-73C3-AC1B-73FA-5CF3F86F186C}"/>
                  </a:ext>
                </a:extLst>
              </p:cNvPr>
              <p:cNvSpPr txBox="1"/>
              <p:nvPr/>
            </p:nvSpPr>
            <p:spPr>
              <a:xfrm>
                <a:off x="9317511" y="6193309"/>
                <a:ext cx="1383631" cy="378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 err="1">
                    <a:latin typeface="Avenir Next" panose="020B0503020202020204" pitchFamily="34" charset="0"/>
                  </a:rPr>
                  <a:t>Campania</a:t>
                </a:r>
                <a:endParaRPr lang="de-DE" dirty="0">
                  <a:latin typeface="Avenir Next" panose="020B0503020202020204" pitchFamily="34" charset="0"/>
                </a:endParaRPr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023E6AEB-0742-ADC9-E3A5-2B199D879CE1}"/>
                </a:ext>
              </a:extLst>
            </p:cNvPr>
            <p:cNvGrpSpPr/>
            <p:nvPr/>
          </p:nvGrpSpPr>
          <p:grpSpPr>
            <a:xfrm>
              <a:off x="9241760" y="4502679"/>
              <a:ext cx="1383630" cy="457090"/>
              <a:chOff x="9241760" y="4502679"/>
              <a:chExt cx="1383630" cy="45709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8222FEF-37E7-A3AC-8EEC-803C7B6070F4}"/>
                  </a:ext>
                </a:extLst>
              </p:cNvPr>
              <p:cNvSpPr/>
              <p:nvPr/>
            </p:nvSpPr>
            <p:spPr>
              <a:xfrm>
                <a:off x="9855184" y="4502679"/>
                <a:ext cx="156411" cy="156410"/>
              </a:xfrm>
              <a:prstGeom prst="ellipse">
                <a:avLst/>
              </a:prstGeom>
              <a:solidFill>
                <a:srgbClr val="BD689A"/>
              </a:solidFill>
              <a:ln>
                <a:solidFill>
                  <a:srgbClr val="BD68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EE345AD8-B6B5-14E1-B410-D559319790E7}"/>
                  </a:ext>
                </a:extLst>
              </p:cNvPr>
              <p:cNvSpPr txBox="1"/>
              <p:nvPr/>
            </p:nvSpPr>
            <p:spPr>
              <a:xfrm>
                <a:off x="9241760" y="4580884"/>
                <a:ext cx="1383630" cy="378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 err="1">
                    <a:latin typeface="Avenir Next" panose="020B0503020202020204" pitchFamily="34" charset="0"/>
                  </a:rPr>
                  <a:t>Murau</a:t>
                </a:r>
                <a:endParaRPr lang="de-DE" dirty="0">
                  <a:latin typeface="Avenir Next" panose="020B0503020202020204" pitchFamily="34" charset="0"/>
                </a:endParaRP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E5FD1FD-CA25-27ED-A0B7-C4A355C9EF3D}"/>
                </a:ext>
              </a:extLst>
            </p:cNvPr>
            <p:cNvGrpSpPr/>
            <p:nvPr/>
          </p:nvGrpSpPr>
          <p:grpSpPr>
            <a:xfrm>
              <a:off x="6244389" y="5368820"/>
              <a:ext cx="1494411" cy="892560"/>
              <a:chOff x="9380692" y="5787189"/>
              <a:chExt cx="1494411" cy="892560"/>
            </a:xfrm>
          </p:grpSpPr>
          <p:sp>
            <p:nvSpPr>
              <p:cNvPr id="18" name="Ring 17">
                <a:extLst>
                  <a:ext uri="{FF2B5EF4-FFF2-40B4-BE49-F238E27FC236}">
                    <a16:creationId xmlns:a16="http://schemas.microsoft.com/office/drawing/2014/main" id="{082B74CA-1DEF-88DD-D522-5452D72388D9}"/>
                  </a:ext>
                </a:extLst>
              </p:cNvPr>
              <p:cNvSpPr/>
              <p:nvPr/>
            </p:nvSpPr>
            <p:spPr>
              <a:xfrm>
                <a:off x="9874797" y="5787189"/>
                <a:ext cx="556582" cy="553453"/>
              </a:xfrm>
              <a:prstGeom prst="donut">
                <a:avLst>
                  <a:gd name="adj" fmla="val 6055"/>
                </a:avLst>
              </a:prstGeom>
              <a:solidFill>
                <a:srgbClr val="BD6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8ACD494-24A0-3750-9DA5-CE46D9C454D3}"/>
                  </a:ext>
                </a:extLst>
              </p:cNvPr>
              <p:cNvSpPr txBox="1"/>
              <p:nvPr/>
            </p:nvSpPr>
            <p:spPr>
              <a:xfrm>
                <a:off x="9380692" y="6300864"/>
                <a:ext cx="1494411" cy="378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>
                    <a:latin typeface="Avenir Next" panose="020B0503020202020204" pitchFamily="34" charset="0"/>
                  </a:rPr>
                  <a:t>Extremadura</a:t>
                </a: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7BDC70E5-C435-A726-8473-4317B3C296F8}"/>
                </a:ext>
              </a:extLst>
            </p:cNvPr>
            <p:cNvGrpSpPr/>
            <p:nvPr/>
          </p:nvGrpSpPr>
          <p:grpSpPr>
            <a:xfrm>
              <a:off x="10287000" y="4995087"/>
              <a:ext cx="1804737" cy="807798"/>
              <a:chOff x="9383132" y="5865249"/>
              <a:chExt cx="1804737" cy="807798"/>
            </a:xfrm>
          </p:grpSpPr>
          <p:sp>
            <p:nvSpPr>
              <p:cNvPr id="16" name="Ring 15">
                <a:extLst>
                  <a:ext uri="{FF2B5EF4-FFF2-40B4-BE49-F238E27FC236}">
                    <a16:creationId xmlns:a16="http://schemas.microsoft.com/office/drawing/2014/main" id="{8CE1FD28-2436-29FC-4264-991447E873AC}"/>
                  </a:ext>
                </a:extLst>
              </p:cNvPr>
              <p:cNvSpPr/>
              <p:nvPr/>
            </p:nvSpPr>
            <p:spPr>
              <a:xfrm>
                <a:off x="9874797" y="5865249"/>
                <a:ext cx="744148" cy="475393"/>
              </a:xfrm>
              <a:prstGeom prst="donut">
                <a:avLst>
                  <a:gd name="adj" fmla="val 6055"/>
                </a:avLst>
              </a:prstGeom>
              <a:solidFill>
                <a:srgbClr val="BD6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2206EA54-6D05-67A2-B374-35F684357822}"/>
                  </a:ext>
                </a:extLst>
              </p:cNvPr>
              <p:cNvSpPr txBox="1"/>
              <p:nvPr/>
            </p:nvSpPr>
            <p:spPr>
              <a:xfrm>
                <a:off x="9383132" y="6294162"/>
                <a:ext cx="1804737" cy="378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 err="1">
                    <a:latin typeface="Avenir Next" panose="020B0503020202020204" pitchFamily="34" charset="0"/>
                  </a:rPr>
                  <a:t>Severozapades</a:t>
                </a:r>
                <a:endParaRPr lang="de-DE" dirty="0">
                  <a:latin typeface="Avenir Next" panose="020B0503020202020204" pitchFamily="34" charset="0"/>
                </a:endParaRPr>
              </a:p>
            </p:txBody>
          </p:sp>
        </p:grpSp>
      </p:grpSp>
      <p:sp>
        <p:nvSpPr>
          <p:cNvPr id="48" name="Titel 3">
            <a:extLst>
              <a:ext uri="{FF2B5EF4-FFF2-40B4-BE49-F238E27FC236}">
                <a16:creationId xmlns:a16="http://schemas.microsoft.com/office/drawing/2014/main" id="{0C21F2F8-1E4A-7049-809B-ACFB4C76A5C1}"/>
              </a:ext>
            </a:extLst>
          </p:cNvPr>
          <p:cNvSpPr txBox="1">
            <a:spLocks/>
          </p:cNvSpPr>
          <p:nvPr/>
        </p:nvSpPr>
        <p:spPr>
          <a:xfrm>
            <a:off x="1645123" y="-338042"/>
            <a:ext cx="9601200" cy="14859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Regions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workshop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7991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4569"/>
            <a:ext cx="9144000" cy="1371490"/>
          </a:xfrm>
        </p:spPr>
        <p:txBody>
          <a:bodyPr>
            <a:normAutofit/>
          </a:bodyPr>
          <a:lstStyle/>
          <a:p>
            <a:r>
              <a:rPr lang="de-DE" sz="4000" dirty="0" err="1">
                <a:latin typeface="Avenir Next Medium" panose="020B0503020202020204" pitchFamily="34" charset="0"/>
              </a:rPr>
              <a:t>Procedure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of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the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future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workshop</a:t>
            </a: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46759F0-003E-F7B5-C670-00CC150BD052}"/>
              </a:ext>
            </a:extLst>
          </p:cNvPr>
          <p:cNvSpPr txBox="1"/>
          <p:nvPr/>
        </p:nvSpPr>
        <p:spPr>
          <a:xfrm>
            <a:off x="1021830" y="2478279"/>
            <a:ext cx="108378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latin typeface="Avenir Next" panose="020B0503020202020204" pitchFamily="34" charset="0"/>
              </a:rPr>
              <a:t>Step</a:t>
            </a:r>
            <a:r>
              <a:rPr lang="de-DE" sz="2400" b="1" dirty="0">
                <a:latin typeface="Avenir Next" panose="020B0503020202020204" pitchFamily="34" charset="0"/>
              </a:rPr>
              <a:t> 1: </a:t>
            </a:r>
            <a:r>
              <a:rPr lang="de-DE" sz="2400" b="1" dirty="0" err="1">
                <a:latin typeface="Avenir Next" panose="020B0503020202020204" pitchFamily="34" charset="0"/>
              </a:rPr>
              <a:t>Critique</a:t>
            </a:r>
            <a:r>
              <a:rPr lang="de-DE" sz="2400" b="1" dirty="0">
                <a:latin typeface="Avenir Next" panose="020B0503020202020204" pitchFamily="34" charset="0"/>
              </a:rPr>
              <a:t>: </a:t>
            </a:r>
            <a:r>
              <a:rPr lang="de-DE" sz="2400" dirty="0">
                <a:latin typeface="Avenir Next" panose="020B0503020202020204" pitchFamily="34" charset="0"/>
              </a:rPr>
              <a:t>Read </a:t>
            </a:r>
            <a:r>
              <a:rPr lang="de-DE" sz="2400" dirty="0" err="1">
                <a:latin typeface="Avenir Next" panose="020B0503020202020204" pitchFamily="34" charset="0"/>
              </a:rPr>
              <a:t>your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factsheet</a:t>
            </a:r>
            <a:r>
              <a:rPr lang="de-DE" sz="2400" dirty="0">
                <a:latin typeface="Avenir Next" panose="020B0503020202020204" pitchFamily="34" charset="0"/>
              </a:rPr>
              <a:t> and </a:t>
            </a:r>
            <a:r>
              <a:rPr lang="de-DE" sz="2400" dirty="0" err="1">
                <a:latin typeface="Avenir Next" panose="020B0503020202020204" pitchFamily="34" charset="0"/>
              </a:rPr>
              <a:t>work</a:t>
            </a:r>
            <a:r>
              <a:rPr lang="de-DE" sz="2400" dirty="0">
                <a:latin typeface="Avenir Next" panose="020B0503020202020204" pitchFamily="34" charset="0"/>
              </a:rPr>
              <a:t> out </a:t>
            </a:r>
            <a:r>
              <a:rPr lang="de-DE" sz="2400" dirty="0" err="1">
                <a:latin typeface="Avenir Next" panose="020B0503020202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problems</a:t>
            </a:r>
            <a:r>
              <a:rPr lang="de-DE" sz="2400" dirty="0">
                <a:latin typeface="Avenir Next" panose="020B0503020202020204" pitchFamily="34" charset="0"/>
              </a:rPr>
              <a:t> and </a:t>
            </a:r>
            <a:r>
              <a:rPr lang="de-DE" sz="2400" dirty="0" err="1">
                <a:latin typeface="Avenir Next" panose="020B0503020202020204" pitchFamily="34" charset="0"/>
              </a:rPr>
              <a:t>challenges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of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your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region</a:t>
            </a:r>
            <a:r>
              <a:rPr lang="de-DE" sz="2400" dirty="0"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latin typeface="Avenir Next" panose="020B0503020202020204" pitchFamily="34" charset="0"/>
              </a:rPr>
              <a:t>analyze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the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graphics</a:t>
            </a:r>
            <a:r>
              <a:rPr lang="de-DE" sz="2400" dirty="0">
                <a:latin typeface="Avenir Next" panose="020B0503020202020204" pitchFamily="34" charset="0"/>
              </a:rPr>
              <a:t>!</a:t>
            </a:r>
          </a:p>
          <a:p>
            <a:endParaRPr lang="de-DE" sz="2400" b="1" dirty="0">
              <a:latin typeface="Avenir Next" panose="020B0503020202020204" pitchFamily="34" charset="0"/>
            </a:endParaRPr>
          </a:p>
          <a:p>
            <a:r>
              <a:rPr lang="de-DE" sz="2400" b="1" dirty="0" err="1">
                <a:latin typeface="Avenir Next" panose="020B0503020202020204" pitchFamily="34" charset="0"/>
              </a:rPr>
              <a:t>Step</a:t>
            </a:r>
            <a:r>
              <a:rPr lang="de-DE" sz="2400" b="1" dirty="0">
                <a:latin typeface="Avenir Next" panose="020B0503020202020204" pitchFamily="34" charset="0"/>
              </a:rPr>
              <a:t> 2: Imagination: </a:t>
            </a:r>
            <a:r>
              <a:rPr lang="de-DE" sz="2400" dirty="0">
                <a:latin typeface="Avenir Next" panose="020B0503020202020204" pitchFamily="34" charset="0"/>
              </a:rPr>
              <a:t>Look </a:t>
            </a:r>
            <a:r>
              <a:rPr lang="de-DE" sz="2400" dirty="0" err="1">
                <a:latin typeface="Avenir Next" panose="020B0503020202020204" pitchFamily="34" charset="0"/>
              </a:rPr>
              <a:t>for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creative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solutions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without</a:t>
            </a:r>
            <a:r>
              <a:rPr lang="de-DE" sz="2400" dirty="0"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latin typeface="Avenir Next" panose="020B0503020202020204" pitchFamily="34" charset="0"/>
              </a:rPr>
              <a:t>constraints</a:t>
            </a:r>
            <a:r>
              <a:rPr lang="de-DE" sz="2400" dirty="0">
                <a:latin typeface="Avenir Next" panose="020B0503020202020204" pitchFamily="34" charset="0"/>
              </a:rPr>
              <a:t>!</a:t>
            </a:r>
          </a:p>
          <a:p>
            <a:endParaRPr lang="de-DE" sz="2400" b="1" dirty="0">
              <a:latin typeface="Avenir Next" panose="020B0503020202020204" pitchFamily="34" charset="0"/>
            </a:endParaRPr>
          </a:p>
          <a:p>
            <a:r>
              <a:rPr lang="de-DE" sz="2400" b="1" dirty="0" err="1">
                <a:latin typeface="Avenir Next" panose="020B0503020202020204" pitchFamily="34" charset="0"/>
              </a:rPr>
              <a:t>Step</a:t>
            </a:r>
            <a:r>
              <a:rPr lang="de-DE" sz="2400" b="1" dirty="0">
                <a:latin typeface="Avenir Next" panose="020B0503020202020204" pitchFamily="34" charset="0"/>
              </a:rPr>
              <a:t> 3: Reality</a:t>
            </a:r>
          </a:p>
          <a:p>
            <a:endParaRPr lang="de-DE" sz="2400" b="1" dirty="0">
              <a:latin typeface="Avenir Next" panose="020B0503020202020204" pitchFamily="34" charset="0"/>
            </a:endParaRPr>
          </a:p>
          <a:p>
            <a:r>
              <a:rPr lang="de-DE" sz="2400" b="1" dirty="0" err="1">
                <a:latin typeface="Avenir Next" panose="020B0503020202020204" pitchFamily="34" charset="0"/>
              </a:rPr>
              <a:t>Step</a:t>
            </a:r>
            <a:r>
              <a:rPr lang="de-DE" sz="2400" b="1" dirty="0">
                <a:latin typeface="Avenir Next" panose="020B0503020202020204" pitchFamily="34" charset="0"/>
              </a:rPr>
              <a:t> 4: </a:t>
            </a:r>
            <a:r>
              <a:rPr lang="de-DE" sz="2400" b="1" dirty="0" err="1">
                <a:latin typeface="Avenir Next" panose="020B0503020202020204" pitchFamily="34" charset="0"/>
              </a:rPr>
              <a:t>Presentation</a:t>
            </a:r>
            <a:endParaRPr lang="de-DE" sz="2400" b="1" dirty="0">
              <a:latin typeface="Avenir Next" panose="020B0503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307095-61FD-DD34-02B7-CCECBD11EA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8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4569"/>
            <a:ext cx="9144000" cy="1371490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Avenir Next Medium" panose="020B0503020202020204" pitchFamily="34" charset="0"/>
              </a:rPr>
              <a:t>Rules </a:t>
            </a:r>
            <a:r>
              <a:rPr lang="de-DE" sz="4000" dirty="0" err="1">
                <a:latin typeface="Avenir Next Medium" panose="020B0503020202020204" pitchFamily="34" charset="0"/>
              </a:rPr>
              <a:t>of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the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future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workshop</a:t>
            </a: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46759F0-003E-F7B5-C670-00CC150BD052}"/>
              </a:ext>
            </a:extLst>
          </p:cNvPr>
          <p:cNvSpPr txBox="1"/>
          <p:nvPr/>
        </p:nvSpPr>
        <p:spPr>
          <a:xfrm>
            <a:off x="1021830" y="2478279"/>
            <a:ext cx="108378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venir Next" panose="020B0503020202020204" pitchFamily="34" charset="0"/>
              </a:rPr>
              <a:t>Writing </a:t>
            </a:r>
            <a:r>
              <a:rPr lang="de-DE" sz="2800" b="1" dirty="0" err="1">
                <a:latin typeface="Avenir Next" panose="020B0503020202020204" pitchFamily="34" charset="0"/>
              </a:rPr>
              <a:t>rules</a:t>
            </a:r>
            <a:endParaRPr lang="de-DE" sz="2800" b="1" dirty="0">
              <a:latin typeface="Avenir Next" panose="020B05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latin typeface="Avenir Next" panose="020B0503020202020204" pitchFamily="34" charset="0"/>
              </a:rPr>
              <a:t>Avoid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key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words</a:t>
            </a:r>
            <a:r>
              <a:rPr lang="de-DE" sz="2800" dirty="0">
                <a:latin typeface="Avenir Next" panose="020B0503020202020204" pitchFamily="34" charset="0"/>
              </a:rPr>
              <a:t>, form half </a:t>
            </a:r>
            <a:r>
              <a:rPr lang="de-DE" sz="2800" dirty="0" err="1">
                <a:latin typeface="Avenir Next" panose="020B0503020202020204" pitchFamily="34" charset="0"/>
              </a:rPr>
              <a:t>sentences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latin typeface="Avenir Next" panose="020B0503020202020204" pitchFamily="34" charset="0"/>
              </a:rPr>
              <a:t>Document</a:t>
            </a:r>
            <a:r>
              <a:rPr lang="de-DE" sz="2800" dirty="0">
                <a:latin typeface="Avenir Next" panose="020B0503020202020204" pitchFamily="34" charset="0"/>
              </a:rPr>
              <a:t> all </a:t>
            </a:r>
            <a:r>
              <a:rPr lang="de-DE" sz="2800" dirty="0" err="1">
                <a:latin typeface="Avenir Next" panose="020B0503020202020204" pitchFamily="34" charset="0"/>
              </a:rPr>
              <a:t>thoughts</a:t>
            </a:r>
            <a:endParaRPr lang="de-DE" sz="2800" dirty="0">
              <a:latin typeface="Avenir Next" panose="020B05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venir Next" panose="020B0503020202020204" pitchFamily="34" charset="0"/>
              </a:rPr>
              <a:t>The </a:t>
            </a:r>
            <a:r>
              <a:rPr lang="de-DE" sz="2800" dirty="0" err="1">
                <a:latin typeface="Avenir Next" panose="020B0503020202020204" pitchFamily="34" charset="0"/>
              </a:rPr>
              <a:t>posters</a:t>
            </a:r>
            <a:r>
              <a:rPr lang="de-DE" sz="2800" dirty="0">
                <a:latin typeface="Avenir Next" panose="020B0503020202020204" pitchFamily="34" charset="0"/>
              </a:rPr>
              <a:t> do not </a:t>
            </a:r>
            <a:r>
              <a:rPr lang="de-DE" sz="2800" dirty="0" err="1">
                <a:latin typeface="Avenir Next" panose="020B0503020202020204" pitchFamily="34" charset="0"/>
              </a:rPr>
              <a:t>have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to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look</a:t>
            </a:r>
            <a:r>
              <a:rPr lang="de-DE" sz="2800" dirty="0">
                <a:latin typeface="Avenir Next" panose="020B0503020202020204" pitchFamily="34" charset="0"/>
              </a:rPr>
              <a:t> nice</a:t>
            </a:r>
          </a:p>
          <a:p>
            <a:endParaRPr lang="de-DE" sz="2800" b="1" dirty="0">
              <a:latin typeface="Avenir Next" panose="020B0503020202020204" pitchFamily="34" charset="0"/>
            </a:endParaRPr>
          </a:p>
          <a:p>
            <a:r>
              <a:rPr lang="de-DE" sz="2800" b="1" dirty="0" err="1">
                <a:latin typeface="Avenir Next" panose="020B0503020202020204" pitchFamily="34" charset="0"/>
              </a:rPr>
              <a:t>Discussion</a:t>
            </a:r>
            <a:r>
              <a:rPr lang="de-DE" sz="2800" b="1" dirty="0">
                <a:latin typeface="Avenir Next" panose="020B0503020202020204" pitchFamily="34" charset="0"/>
              </a:rPr>
              <a:t> </a:t>
            </a:r>
            <a:r>
              <a:rPr lang="de-DE" sz="2800" b="1" dirty="0" err="1">
                <a:latin typeface="Avenir Next" panose="020B0503020202020204" pitchFamily="34" charset="0"/>
              </a:rPr>
              <a:t>rule</a:t>
            </a:r>
            <a:endParaRPr lang="de-DE" sz="2800" b="1" dirty="0">
              <a:latin typeface="Avenir Next" panose="020B05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latin typeface="Avenir Next" panose="020B0503020202020204" pitchFamily="34" charset="0"/>
              </a:rPr>
              <a:t>Only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criticize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things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or</a:t>
            </a:r>
            <a:r>
              <a:rPr lang="de-DE" sz="2800" dirty="0">
                <a:latin typeface="Avenir Next" panose="020B0503020202020204" pitchFamily="34" charset="0"/>
              </a:rPr>
              <a:t> </a:t>
            </a:r>
            <a:r>
              <a:rPr lang="de-DE" sz="2800" dirty="0" err="1">
                <a:latin typeface="Avenir Next" panose="020B0503020202020204" pitchFamily="34" charset="0"/>
              </a:rPr>
              <a:t>conditions</a:t>
            </a:r>
            <a:r>
              <a:rPr lang="de-DE" sz="2800" dirty="0">
                <a:latin typeface="Avenir Next" panose="020B0503020202020204" pitchFamily="34" charset="0"/>
              </a:rPr>
              <a:t>, not </a:t>
            </a:r>
            <a:r>
              <a:rPr lang="de-DE" sz="2800" dirty="0" err="1">
                <a:latin typeface="Avenir Next" panose="020B0503020202020204" pitchFamily="34" charset="0"/>
              </a:rPr>
              <a:t>people</a:t>
            </a:r>
            <a:endParaRPr lang="de-DE" sz="2800" dirty="0">
              <a:latin typeface="Avenir Next" panose="020B0503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991158-7054-E562-F18A-A0582905C3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26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777" y="2454437"/>
            <a:ext cx="9144000" cy="1371490"/>
          </a:xfrm>
        </p:spPr>
        <p:txBody>
          <a:bodyPr>
            <a:normAutofit fontScale="90000"/>
          </a:bodyPr>
          <a:lstStyle/>
          <a:p>
            <a:r>
              <a:rPr lang="de-DE" sz="4000" dirty="0">
                <a:latin typeface="Avenir Next Medium" panose="020B0503020202020204" pitchFamily="34" charset="0"/>
              </a:rPr>
              <a:t>Read </a:t>
            </a:r>
            <a:r>
              <a:rPr lang="de-DE" sz="4000" dirty="0" err="1">
                <a:latin typeface="Avenir Next Medium" panose="020B0503020202020204" pitchFamily="34" charset="0"/>
              </a:rPr>
              <a:t>through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the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factsheet</a:t>
            </a:r>
            <a:r>
              <a:rPr lang="de-DE" sz="4000" dirty="0">
                <a:latin typeface="Avenir Next Medium" panose="020B0503020202020204" pitchFamily="34" charset="0"/>
              </a:rPr>
              <a:t> on </a:t>
            </a:r>
            <a:r>
              <a:rPr lang="de-DE" sz="4000" dirty="0" err="1">
                <a:latin typeface="Avenir Next Medium" panose="020B0503020202020204" pitchFamily="34" charset="0"/>
              </a:rPr>
              <a:t>your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region</a:t>
            </a:r>
            <a:r>
              <a:rPr lang="de-DE" sz="4000" dirty="0">
                <a:latin typeface="Avenir Next Medium" panose="020B0503020202020204" pitchFamily="34" charset="0"/>
              </a:rPr>
              <a:t> and </a:t>
            </a:r>
            <a:r>
              <a:rPr lang="de-DE" sz="4000" dirty="0" err="1">
                <a:latin typeface="Avenir Next Medium" panose="020B0503020202020204" pitchFamily="34" charset="0"/>
              </a:rPr>
              <a:t>work</a:t>
            </a:r>
            <a:r>
              <a:rPr lang="de-DE" sz="4000" dirty="0">
                <a:latin typeface="Avenir Next Medium" panose="020B0503020202020204" pitchFamily="34" charset="0"/>
              </a:rPr>
              <a:t> out </a:t>
            </a:r>
            <a:r>
              <a:rPr lang="de-DE" sz="4000" dirty="0" err="1">
                <a:latin typeface="Avenir Next Medium" panose="020B0503020202020204" pitchFamily="34" charset="0"/>
              </a:rPr>
              <a:t>its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problems</a:t>
            </a:r>
            <a:r>
              <a:rPr lang="de-DE" sz="4000" dirty="0">
                <a:latin typeface="Avenir Next Medium" panose="020B0503020202020204" pitchFamily="34" charset="0"/>
              </a:rPr>
              <a:t>/</a:t>
            </a:r>
            <a:r>
              <a:rPr lang="de-DE" sz="4000" dirty="0" err="1">
                <a:latin typeface="Avenir Next Medium" panose="020B0503020202020204" pitchFamily="34" charset="0"/>
              </a:rPr>
              <a:t>challenges</a:t>
            </a:r>
            <a:r>
              <a:rPr lang="de-DE" sz="4000" dirty="0">
                <a:latin typeface="Avenir Next Medium" panose="020B0503020202020204" pitchFamily="34" charset="0"/>
              </a:rPr>
              <a:t>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5" name="Grafik 4" descr="Dokument mit einfarbiger Füllung">
            <a:extLst>
              <a:ext uri="{FF2B5EF4-FFF2-40B4-BE49-F238E27FC236}">
                <a16:creationId xmlns:a16="http://schemas.microsoft.com/office/drawing/2014/main" id="{3DF906EC-12E9-84C8-FB1B-E19847769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1198" y="4053127"/>
            <a:ext cx="1965158" cy="196515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7982A72-48AC-D253-E094-55D72B6F8503}"/>
              </a:ext>
            </a:extLst>
          </p:cNvPr>
          <p:cNvSpPr txBox="1"/>
          <p:nvPr/>
        </p:nvSpPr>
        <p:spPr>
          <a:xfrm>
            <a:off x="7779896" y="316243"/>
            <a:ext cx="467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err="1">
                <a:latin typeface="Avenir Next" panose="020B0503020202020204" pitchFamily="34" charset="0"/>
              </a:rPr>
              <a:t>Critique</a:t>
            </a:r>
            <a:r>
              <a:rPr lang="de-DE" sz="4000" b="1" dirty="0">
                <a:latin typeface="Avenir Next" panose="020B0503020202020204" pitchFamily="34" charset="0"/>
              </a:rPr>
              <a:t> </a:t>
            </a:r>
            <a:r>
              <a:rPr lang="de-DE" sz="4000" b="1" dirty="0" err="1">
                <a:latin typeface="Avenir Next" panose="020B0503020202020204" pitchFamily="34" charset="0"/>
              </a:rPr>
              <a:t>phase</a:t>
            </a:r>
            <a:endParaRPr lang="de-DE" sz="4000" b="1" dirty="0">
              <a:latin typeface="Avenir Next" panose="020B0503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F2D8A01-3C6D-4F12-BCF1-94A4C2107C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42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4783"/>
            <a:ext cx="9144000" cy="1371490"/>
          </a:xfrm>
        </p:spPr>
        <p:txBody>
          <a:bodyPr>
            <a:normAutofit/>
          </a:bodyPr>
          <a:lstStyle/>
          <a:p>
            <a:r>
              <a:rPr lang="de-DE" sz="4000" dirty="0" err="1">
                <a:latin typeface="Avenir Next" panose="020B0503020202020204" pitchFamily="34" charset="0"/>
              </a:rPr>
              <a:t>Agree</a:t>
            </a:r>
            <a:r>
              <a:rPr lang="de-DE" sz="4000" dirty="0">
                <a:latin typeface="Avenir Next" panose="020B0503020202020204" pitchFamily="34" charset="0"/>
              </a:rPr>
              <a:t> on a </a:t>
            </a:r>
            <a:r>
              <a:rPr lang="de-DE" sz="4000" dirty="0" err="1">
                <a:latin typeface="Avenir Next" panose="020B0503020202020204" pitchFamily="34" charset="0"/>
              </a:rPr>
              <a:t>problem</a:t>
            </a:r>
            <a:r>
              <a:rPr lang="de-DE" sz="4000" dirty="0"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latin typeface="Avenir Next" panose="020B0503020202020204" pitchFamily="34" charset="0"/>
              </a:rPr>
              <a:t>that</a:t>
            </a:r>
            <a:r>
              <a:rPr lang="de-DE" sz="4000" dirty="0"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latin typeface="Avenir Next" panose="020B0503020202020204" pitchFamily="34" charset="0"/>
              </a:rPr>
              <a:t>you</a:t>
            </a:r>
            <a:r>
              <a:rPr lang="de-DE" sz="4000" dirty="0">
                <a:latin typeface="Avenir Next" panose="020B0503020202020204" pitchFamily="34" charset="0"/>
              </a:rPr>
              <a:t> find </a:t>
            </a:r>
            <a:r>
              <a:rPr lang="de-DE" sz="4000" dirty="0" err="1">
                <a:latin typeface="Avenir Next" panose="020B0503020202020204" pitchFamily="34" charset="0"/>
              </a:rPr>
              <a:t>particularly</a:t>
            </a:r>
            <a:r>
              <a:rPr lang="de-DE" sz="4000" dirty="0"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latin typeface="Avenir Next" panose="020B0503020202020204" pitchFamily="34" charset="0"/>
              </a:rPr>
              <a:t>interesting</a:t>
            </a:r>
            <a:r>
              <a:rPr lang="de-DE" sz="4000" dirty="0">
                <a:latin typeface="Avenir Next" panose="020B0503020202020204" pitchFamily="34" charset="0"/>
              </a:rPr>
              <a:t>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E8634D5-42BE-A99F-85CD-1AE5B9BA33AA}"/>
              </a:ext>
            </a:extLst>
          </p:cNvPr>
          <p:cNvSpPr txBox="1"/>
          <p:nvPr/>
        </p:nvSpPr>
        <p:spPr>
          <a:xfrm>
            <a:off x="7779896" y="316243"/>
            <a:ext cx="467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err="1">
                <a:latin typeface="Avenir Next" panose="020B0503020202020204" pitchFamily="34" charset="0"/>
              </a:rPr>
              <a:t>Critique</a:t>
            </a:r>
            <a:r>
              <a:rPr lang="de-DE" sz="4000" b="1" dirty="0">
                <a:latin typeface="Avenir Next" panose="020B0503020202020204" pitchFamily="34" charset="0"/>
              </a:rPr>
              <a:t> </a:t>
            </a:r>
            <a:r>
              <a:rPr lang="de-DE" sz="4000" b="1" dirty="0" err="1">
                <a:latin typeface="Avenir Next" panose="020B0503020202020204" pitchFamily="34" charset="0"/>
              </a:rPr>
              <a:t>phase</a:t>
            </a:r>
            <a:endParaRPr lang="de-DE" sz="4000" b="1" dirty="0">
              <a:latin typeface="Avenir Next" panose="020B0503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6E108F-92D2-6FB4-8936-500D46EA32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87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056" y="1575205"/>
            <a:ext cx="9228944" cy="3596401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venir Next" panose="020B0503020202020204" pitchFamily="34" charset="0"/>
              </a:rPr>
              <a:t>Think </a:t>
            </a:r>
            <a:r>
              <a:rPr lang="de-DE" sz="3200" dirty="0" err="1">
                <a:latin typeface="Avenir Next" panose="020B0503020202020204" pitchFamily="34" charset="0"/>
              </a:rPr>
              <a:t>about</a:t>
            </a:r>
            <a:r>
              <a:rPr lang="de-DE" sz="3200" dirty="0"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latin typeface="Avenir Next" panose="020B0503020202020204" pitchFamily="34" charset="0"/>
              </a:rPr>
              <a:t>solutions</a:t>
            </a:r>
            <a:r>
              <a:rPr lang="de-DE" sz="3200" dirty="0"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latin typeface="Avenir Next" panose="020B0503020202020204" pitchFamily="34" charset="0"/>
              </a:rPr>
              <a:t>for</a:t>
            </a:r>
            <a:r>
              <a:rPr lang="de-DE" sz="3200" dirty="0"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latin typeface="Avenir Next" panose="020B0503020202020204" pitchFamily="34" charset="0"/>
              </a:rPr>
              <a:t>the</a:t>
            </a:r>
            <a:r>
              <a:rPr lang="de-DE" sz="3200" dirty="0"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latin typeface="Avenir Next" panose="020B0503020202020204" pitchFamily="34" charset="0"/>
              </a:rPr>
              <a:t>selected</a:t>
            </a:r>
            <a:r>
              <a:rPr lang="de-DE" sz="3200" dirty="0"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latin typeface="Avenir Next" panose="020B0503020202020204" pitchFamily="34" charset="0"/>
              </a:rPr>
              <a:t>problem</a:t>
            </a:r>
            <a:r>
              <a:rPr lang="de-DE" sz="3200" dirty="0">
                <a:latin typeface="Avenir Next" panose="020B0503020202020204" pitchFamily="34" charset="0"/>
              </a:rPr>
              <a:t>! </a:t>
            </a:r>
            <a:br>
              <a:rPr lang="de-DE" sz="3200" dirty="0">
                <a:latin typeface="Avenir Next" panose="020B0503020202020204" pitchFamily="34" charset="0"/>
              </a:rPr>
            </a:br>
            <a:br>
              <a:rPr lang="de-DE" sz="3200" dirty="0">
                <a:latin typeface="Avenir Next" panose="020B0503020202020204" pitchFamily="34" charset="0"/>
              </a:rPr>
            </a:br>
            <a:r>
              <a:rPr lang="de-DE" sz="3200" dirty="0">
                <a:latin typeface="Avenir Next" panose="020B0503020202020204" pitchFamily="34" charset="0"/>
              </a:rPr>
              <a:t>Follow </a:t>
            </a:r>
            <a:r>
              <a:rPr lang="de-DE" sz="3200" dirty="0" err="1">
                <a:latin typeface="Avenir Next" panose="020B0503020202020204" pitchFamily="34" charset="0"/>
              </a:rPr>
              <a:t>the</a:t>
            </a:r>
            <a:r>
              <a:rPr lang="de-DE" sz="3200" dirty="0"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latin typeface="Avenir Next" panose="020B0503020202020204" pitchFamily="34" charset="0"/>
              </a:rPr>
              <a:t>principle</a:t>
            </a:r>
            <a:r>
              <a:rPr lang="de-DE" sz="3200" dirty="0">
                <a:latin typeface="Avenir Next" panose="020B0503020202020204" pitchFamily="34" charset="0"/>
              </a:rPr>
              <a:t>: </a:t>
            </a:r>
            <a:br>
              <a:rPr lang="de-DE" sz="3200" dirty="0">
                <a:latin typeface="Avenir Next" panose="020B0503020202020204" pitchFamily="34" charset="0"/>
              </a:rPr>
            </a:br>
            <a:r>
              <a:rPr lang="de-DE" sz="3200" b="1" dirty="0">
                <a:latin typeface="Avenir Next" panose="020B0503020202020204" pitchFamily="34" charset="0"/>
              </a:rPr>
              <a:t>“</a:t>
            </a:r>
            <a:r>
              <a:rPr lang="de-DE" sz="3200" b="1" dirty="0" err="1">
                <a:latin typeface="Avenir Next" panose="020B0503020202020204" pitchFamily="34" charset="0"/>
              </a:rPr>
              <a:t>There's</a:t>
            </a:r>
            <a:r>
              <a:rPr lang="de-DE" sz="3200" b="1" dirty="0"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latin typeface="Avenir Next" panose="020B0503020202020204" pitchFamily="34" charset="0"/>
              </a:rPr>
              <a:t>no</a:t>
            </a:r>
            <a:r>
              <a:rPr lang="de-DE" sz="3200" b="1" dirty="0">
                <a:latin typeface="Avenir Next" panose="020B0503020202020204" pitchFamily="34" charset="0"/>
              </a:rPr>
              <a:t> such </a:t>
            </a:r>
            <a:r>
              <a:rPr lang="de-DE" sz="3200" b="1" dirty="0" err="1">
                <a:latin typeface="Avenir Next" panose="020B0503020202020204" pitchFamily="34" charset="0"/>
              </a:rPr>
              <a:t>thing</a:t>
            </a:r>
            <a:r>
              <a:rPr lang="de-DE" sz="3200" b="1" dirty="0">
                <a:latin typeface="Avenir Next" panose="020B0503020202020204" pitchFamily="34" charset="0"/>
              </a:rPr>
              <a:t> </a:t>
            </a:r>
            <a:r>
              <a:rPr lang="de-DE" sz="3200" b="1" dirty="0" err="1">
                <a:latin typeface="Avenir Next" panose="020B0503020202020204" pitchFamily="34" charset="0"/>
              </a:rPr>
              <a:t>as</a:t>
            </a:r>
            <a:r>
              <a:rPr lang="de-DE" sz="3200" b="1" dirty="0">
                <a:latin typeface="Avenir Next" panose="020B0503020202020204" pitchFamily="34" charset="0"/>
              </a:rPr>
              <a:t> impossible!”</a:t>
            </a:r>
            <a:r>
              <a:rPr lang="de-DE" sz="3200" dirty="0">
                <a:latin typeface="Avenir Next" panose="020B0503020202020204" pitchFamily="34" charset="0"/>
              </a:rPr>
              <a:t> </a:t>
            </a:r>
            <a:br>
              <a:rPr lang="de-DE" sz="3200" dirty="0">
                <a:latin typeface="Avenir Next" panose="020B0503020202020204" pitchFamily="34" charset="0"/>
              </a:rPr>
            </a:br>
            <a:br>
              <a:rPr lang="de-DE" sz="3200" dirty="0">
                <a:latin typeface="Avenir Next" panose="020B0503020202020204" pitchFamily="34" charset="0"/>
              </a:rPr>
            </a:br>
            <a:r>
              <a:rPr lang="de-DE" sz="3200" dirty="0" err="1">
                <a:latin typeface="Avenir Next" panose="020B0503020202020204" pitchFamily="34" charset="0"/>
              </a:rPr>
              <a:t>No</a:t>
            </a:r>
            <a:r>
              <a:rPr lang="de-DE" sz="3200" dirty="0"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latin typeface="Avenir Next" panose="020B0503020202020204" pitchFamily="34" charset="0"/>
              </a:rPr>
              <a:t>consideration</a:t>
            </a:r>
            <a:r>
              <a:rPr lang="de-DE" sz="3200" dirty="0"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latin typeface="Avenir Next" panose="020B0503020202020204" pitchFamily="34" charset="0"/>
              </a:rPr>
              <a:t>of</a:t>
            </a:r>
            <a:r>
              <a:rPr lang="de-DE" sz="3200" dirty="0"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latin typeface="Avenir Next" panose="020B0503020202020204" pitchFamily="34" charset="0"/>
              </a:rPr>
              <a:t>constraints</a:t>
            </a:r>
            <a:r>
              <a:rPr lang="de-DE" sz="3200" dirty="0">
                <a:latin typeface="Avenir Next" panose="020B0503020202020204" pitchFamily="34" charset="0"/>
              </a:rPr>
              <a:t>, </a:t>
            </a:r>
            <a:r>
              <a:rPr lang="de-DE" sz="3200" dirty="0" err="1">
                <a:latin typeface="Avenir Next" panose="020B0503020202020204" pitchFamily="34" charset="0"/>
              </a:rPr>
              <a:t>responsibilities</a:t>
            </a:r>
            <a:r>
              <a:rPr lang="de-DE" sz="3200" dirty="0">
                <a:latin typeface="Avenir Next" panose="020B0503020202020204" pitchFamily="34" charset="0"/>
              </a:rPr>
              <a:t>, </a:t>
            </a:r>
            <a:r>
              <a:rPr lang="de-DE" sz="3200" dirty="0" err="1">
                <a:latin typeface="Avenir Next" panose="020B0503020202020204" pitchFamily="34" charset="0"/>
              </a:rPr>
              <a:t>costs</a:t>
            </a:r>
            <a:r>
              <a:rPr lang="de-DE" sz="3200" dirty="0">
                <a:latin typeface="Avenir Next" panose="020B0503020202020204" pitchFamily="34" charset="0"/>
              </a:rPr>
              <a:t>, etc. </a:t>
            </a: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7982A72-48AC-D253-E094-55D72B6F8503}"/>
              </a:ext>
            </a:extLst>
          </p:cNvPr>
          <p:cNvSpPr txBox="1"/>
          <p:nvPr/>
        </p:nvSpPr>
        <p:spPr>
          <a:xfrm>
            <a:off x="7075357" y="316243"/>
            <a:ext cx="537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Avenir Next" panose="020B0503020202020204" pitchFamily="34" charset="0"/>
              </a:rPr>
              <a:t>Imagination </a:t>
            </a:r>
            <a:r>
              <a:rPr lang="de-DE" sz="4000" b="1" dirty="0" err="1">
                <a:latin typeface="Avenir Next" panose="020B0503020202020204" pitchFamily="34" charset="0"/>
              </a:rPr>
              <a:t>phase</a:t>
            </a:r>
            <a:endParaRPr lang="de-DE" sz="4000" b="1" dirty="0">
              <a:latin typeface="Avenir Next" panose="020B0503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00ED2A-6735-234F-D045-08FBB53AB3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92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528" y="2326824"/>
            <a:ext cx="9228944" cy="2368445"/>
          </a:xfrm>
        </p:spPr>
        <p:txBody>
          <a:bodyPr anchor="ctr">
            <a:normAutofit/>
          </a:bodyPr>
          <a:lstStyle/>
          <a:p>
            <a:r>
              <a:rPr lang="de-DE" sz="3200" dirty="0" err="1">
                <a:latin typeface="Avenir Next" panose="020B0503020202020204" pitchFamily="34" charset="0"/>
              </a:rPr>
              <a:t>Agree</a:t>
            </a:r>
            <a:r>
              <a:rPr lang="de-DE" sz="3200" dirty="0">
                <a:latin typeface="Avenir Next" panose="020B0503020202020204" pitchFamily="34" charset="0"/>
              </a:rPr>
              <a:t> on a </a:t>
            </a:r>
            <a:r>
              <a:rPr lang="de-DE" sz="3200" dirty="0" err="1">
                <a:latin typeface="Avenir Next" panose="020B0503020202020204" pitchFamily="34" charset="0"/>
              </a:rPr>
              <a:t>solution</a:t>
            </a:r>
            <a:r>
              <a:rPr lang="de-DE" sz="3200" dirty="0"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latin typeface="Avenir Next" panose="020B0503020202020204" pitchFamily="34" charset="0"/>
              </a:rPr>
              <a:t>that</a:t>
            </a:r>
            <a:r>
              <a:rPr lang="de-DE" sz="3200" dirty="0"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latin typeface="Avenir Next" panose="020B0503020202020204" pitchFamily="34" charset="0"/>
              </a:rPr>
              <a:t>you</a:t>
            </a:r>
            <a:r>
              <a:rPr lang="de-DE" sz="3200" dirty="0">
                <a:latin typeface="Avenir Next" panose="020B0503020202020204" pitchFamily="34" charset="0"/>
              </a:rPr>
              <a:t> like </a:t>
            </a:r>
            <a:r>
              <a:rPr lang="de-DE" sz="3200" dirty="0" err="1">
                <a:latin typeface="Avenir Next" panose="020B0503020202020204" pitchFamily="34" charset="0"/>
              </a:rPr>
              <a:t>the</a:t>
            </a:r>
            <a:r>
              <a:rPr lang="de-DE" sz="3200" dirty="0"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latin typeface="Avenir Next" panose="020B0503020202020204" pitchFamily="34" charset="0"/>
              </a:rPr>
              <a:t>most</a:t>
            </a:r>
            <a:r>
              <a:rPr lang="de-DE" sz="3200" dirty="0">
                <a:latin typeface="Avenir Next" panose="020B0503020202020204" pitchFamily="34" charset="0"/>
              </a:rPr>
              <a:t>!</a:t>
            </a: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C38C2A9-7F0B-DB91-8BF2-CE55331970B7}"/>
              </a:ext>
            </a:extLst>
          </p:cNvPr>
          <p:cNvSpPr txBox="1"/>
          <p:nvPr/>
        </p:nvSpPr>
        <p:spPr>
          <a:xfrm>
            <a:off x="7075357" y="316243"/>
            <a:ext cx="537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Avenir Next" panose="020B0503020202020204" pitchFamily="34" charset="0"/>
              </a:rPr>
              <a:t>Imagination </a:t>
            </a:r>
            <a:r>
              <a:rPr lang="de-DE" sz="4000" b="1" dirty="0" err="1">
                <a:latin typeface="Avenir Next" panose="020B0503020202020204" pitchFamily="34" charset="0"/>
              </a:rPr>
              <a:t>phase</a:t>
            </a:r>
            <a:endParaRPr lang="de-DE" sz="4000" b="1" dirty="0">
              <a:latin typeface="Avenir Next" panose="020B0503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90ADBFB-9C41-7EF8-BD84-314126CE77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54378" y="6368692"/>
            <a:ext cx="2334379" cy="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56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521</Words>
  <Application>Microsoft Macintosh PowerPoint</Application>
  <PresentationFormat>Breitbild</PresentationFormat>
  <Paragraphs>90</Paragraphs>
  <Slides>18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Avenir Next</vt:lpstr>
      <vt:lpstr>Avenir Next Medium</vt:lpstr>
      <vt:lpstr>Calibri</vt:lpstr>
      <vt:lpstr>Calibri Light</vt:lpstr>
      <vt:lpstr>Office</vt:lpstr>
      <vt:lpstr>Future workshop: Rural regions in Europe</vt:lpstr>
      <vt:lpstr>“The future we want must be invented. Otherwise we will get one we don't want.” – Joseph Beuys</vt:lpstr>
      <vt:lpstr>PowerPoint-Präsentation</vt:lpstr>
      <vt:lpstr>Procedure of the future workshop</vt:lpstr>
      <vt:lpstr>Rules of the future workshop</vt:lpstr>
      <vt:lpstr>Read through the factsheet on your region and work out its problems/challenges!</vt:lpstr>
      <vt:lpstr>Agree on a problem that you find particularly interesting!</vt:lpstr>
      <vt:lpstr>Think about solutions for the selected problem!   Follow the principle:  “There's no such thing as impossible!”   No consideration of constraints, responsibilities, costs, etc. </vt:lpstr>
      <vt:lpstr>Agree on a solution that you like the most!</vt:lpstr>
      <vt:lpstr>Business plan </vt:lpstr>
      <vt:lpstr>PowerPoint-Präsentation</vt:lpstr>
      <vt:lpstr>Presentation of your results</vt:lpstr>
      <vt:lpstr>Lausatia, Germany </vt:lpstr>
      <vt:lpstr>Murau, Austria </vt:lpstr>
      <vt:lpstr>Podlasie, Poland </vt:lpstr>
      <vt:lpstr>Extremadura, Spain </vt:lpstr>
      <vt:lpstr>Severozapades, Bulgaria </vt:lpstr>
      <vt:lpstr>Campania, Italy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Europäische Integration</dc:title>
  <dc:creator>Eurosoc Digital</dc:creator>
  <cp:lastModifiedBy>Eurosoc Digital</cp:lastModifiedBy>
  <cp:revision>17</cp:revision>
  <dcterms:created xsi:type="dcterms:W3CDTF">2024-01-04T12:26:40Z</dcterms:created>
  <dcterms:modified xsi:type="dcterms:W3CDTF">2024-05-16T13:23:54Z</dcterms:modified>
</cp:coreProperties>
</file>