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62" r:id="rId2"/>
    <p:sldId id="282" r:id="rId3"/>
    <p:sldId id="283" r:id="rId4"/>
    <p:sldId id="298" r:id="rId5"/>
    <p:sldId id="284" r:id="rId6"/>
    <p:sldId id="297" r:id="rId7"/>
    <p:sldId id="259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89A"/>
    <a:srgbClr val="7030A0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6"/>
    <p:restoredTop sz="94696"/>
  </p:normalViewPr>
  <p:slideViewPr>
    <p:cSldViewPr snapToGrid="0">
      <p:cViewPr varScale="1">
        <p:scale>
          <a:sx n="105" d="100"/>
          <a:sy n="105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23.04.24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23.04.24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23.04.24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23.04.24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23.04.24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23.04.24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23.04.24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23.04.24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23.04.24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23.04.24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23.04.24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23.04.24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0"/>
            <a:ext cx="12192000" cy="2387600"/>
          </a:xfrm>
        </p:spPr>
        <p:txBody>
          <a:bodyPr>
            <a:normAutofit/>
          </a:bodyPr>
          <a:lstStyle/>
          <a:p>
            <a:r>
              <a:rPr lang="de-DE" dirty="0">
                <a:latin typeface="Avenir Next Medium" panose="020B0503020202020204" pitchFamily="34" charset="0"/>
              </a:rPr>
              <a:t>The European Integration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14029"/>
            <a:ext cx="7772400" cy="310877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3B8037E-62DF-9B37-00F0-E85FFBF6A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136" y="6368692"/>
            <a:ext cx="2340864" cy="48930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4328-6D88-4747-9100-2D147347B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858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What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does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„European Integration“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actually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 </a:t>
            </a:r>
            <a:r>
              <a:rPr lang="de-DE" sz="4400" cap="small" dirty="0" err="1">
                <a:solidFill>
                  <a:schemeClr val="tx1"/>
                </a:solidFill>
                <a:latin typeface="Avenir Next Medium" panose="020B0503020202020204" pitchFamily="34" charset="0"/>
              </a:rPr>
              <a:t>mean</a:t>
            </a:r>
            <a:r>
              <a:rPr lang="de-DE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? </a:t>
            </a:r>
            <a:endParaRPr lang="de-DE" sz="360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de-DE" dirty="0">
                <a:latin typeface="Avenir Next" panose="020B0503020202020204" pitchFamily="34" charset="0"/>
              </a:rPr>
              <a:t>„European </a:t>
            </a:r>
            <a:r>
              <a:rPr lang="de-DE" dirty="0" err="1">
                <a:latin typeface="Avenir Next" panose="020B0503020202020204" pitchFamily="34" charset="0"/>
              </a:rPr>
              <a:t>integration</a:t>
            </a:r>
            <a:r>
              <a:rPr lang="de-DE" dirty="0">
                <a:latin typeface="Avenir Next" panose="020B0503020202020204" pitchFamily="34" charset="0"/>
              </a:rPr>
              <a:t>“ </a:t>
            </a:r>
            <a:r>
              <a:rPr lang="de-DE" dirty="0" err="1">
                <a:latin typeface="Avenir Next" panose="020B0503020202020204" pitchFamily="34" charset="0"/>
              </a:rPr>
              <a:t>refers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process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voluntary</a:t>
            </a:r>
            <a:r>
              <a:rPr lang="de-DE" dirty="0">
                <a:latin typeface="Avenir Next" panose="020B0503020202020204" pitchFamily="34" charset="0"/>
              </a:rPr>
              <a:t> and </a:t>
            </a:r>
            <a:r>
              <a:rPr lang="de-DE" dirty="0" err="1">
                <a:latin typeface="Avenir Next" panose="020B0503020202020204" pitchFamily="34" charset="0"/>
              </a:rPr>
              <a:t>increasingly</a:t>
            </a:r>
            <a:r>
              <a:rPr lang="de-DE" dirty="0">
                <a:latin typeface="Avenir Next" panose="020B0503020202020204" pitchFamily="34" charset="0"/>
              </a:rPr>
              <a:t> strong </a:t>
            </a:r>
            <a:r>
              <a:rPr lang="de-DE" dirty="0" err="1">
                <a:latin typeface="Avenir Next" panose="020B0503020202020204" pitchFamily="34" charset="0"/>
              </a:rPr>
              <a:t>economic</a:t>
            </a:r>
            <a:r>
              <a:rPr lang="de-DE" dirty="0">
                <a:latin typeface="Avenir Next" panose="020B0503020202020204" pitchFamily="34" charset="0"/>
              </a:rPr>
              <a:t>, </a:t>
            </a:r>
            <a:r>
              <a:rPr lang="de-DE" dirty="0" err="1">
                <a:latin typeface="Avenir Next" panose="020B0503020202020204" pitchFamily="34" charset="0"/>
              </a:rPr>
              <a:t>political</a:t>
            </a:r>
            <a:r>
              <a:rPr lang="de-DE" dirty="0">
                <a:latin typeface="Avenir Next" panose="020B0503020202020204" pitchFamily="34" charset="0"/>
              </a:rPr>
              <a:t> and social </a:t>
            </a:r>
            <a:r>
              <a:rPr lang="de-DE" dirty="0" err="1">
                <a:latin typeface="Avenir Next" panose="020B0503020202020204" pitchFamily="34" charset="0"/>
              </a:rPr>
              <a:t>integration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states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Europe </a:t>
            </a:r>
          </a:p>
          <a:p>
            <a:r>
              <a:rPr lang="de-DE" sz="900" dirty="0">
                <a:latin typeface="Avenir Next" panose="020B0503020202020204" pitchFamily="34" charset="0"/>
              </a:rPr>
              <a:t>Source: Große Hüttmann / Wehling, Das Europalexikon (3rd </a:t>
            </a:r>
            <a:r>
              <a:rPr lang="de-DE" sz="900" dirty="0" err="1">
                <a:latin typeface="Avenir Next" panose="020B0503020202020204" pitchFamily="34" charset="0"/>
              </a:rPr>
              <a:t>edition</a:t>
            </a:r>
            <a:r>
              <a:rPr lang="de-DE" sz="900" dirty="0">
                <a:latin typeface="Avenir Next" panose="020B0503020202020204" pitchFamily="34" charset="0"/>
              </a:rPr>
              <a:t>), Bonn 2020, Verlag J. H. W. Dietz </a:t>
            </a:r>
            <a:r>
              <a:rPr lang="de-DE" sz="900" dirty="0" err="1">
                <a:latin typeface="Avenir Next" panose="020B0503020202020204" pitchFamily="34" charset="0"/>
              </a:rPr>
              <a:t>Nachf</a:t>
            </a:r>
            <a:r>
              <a:rPr lang="de-DE" sz="900" dirty="0">
                <a:latin typeface="Avenir Next" panose="020B0503020202020204" pitchFamily="34" charset="0"/>
              </a:rPr>
              <a:t>. GmbH. </a:t>
            </a:r>
            <a:r>
              <a:rPr lang="de-DE" sz="900" dirty="0" err="1">
                <a:latin typeface="Avenir Next" panose="020B0503020202020204" pitchFamily="34" charset="0"/>
              </a:rPr>
              <a:t>Author</a:t>
            </a:r>
            <a:r>
              <a:rPr lang="de-DE" sz="900" dirty="0">
                <a:latin typeface="Avenir Next" panose="020B0503020202020204" pitchFamily="34" charset="0"/>
              </a:rPr>
              <a:t> </a:t>
            </a:r>
            <a:r>
              <a:rPr lang="de-DE" sz="900" dirty="0" err="1">
                <a:latin typeface="Avenir Next" panose="020B0503020202020204" pitchFamily="34" charset="0"/>
              </a:rPr>
              <a:t>of</a:t>
            </a:r>
            <a:r>
              <a:rPr lang="de-DE" sz="900" dirty="0">
                <a:latin typeface="Avenir Next" panose="020B0503020202020204" pitchFamily="34" charset="0"/>
              </a:rPr>
              <a:t> </a:t>
            </a:r>
            <a:r>
              <a:rPr lang="de-DE" sz="900" dirty="0" err="1">
                <a:latin typeface="Avenir Next" panose="020B0503020202020204" pitchFamily="34" charset="0"/>
              </a:rPr>
              <a:t>the</a:t>
            </a:r>
            <a:r>
              <a:rPr lang="de-DE" sz="900" dirty="0">
                <a:latin typeface="Avenir Next" panose="020B0503020202020204" pitchFamily="34" charset="0"/>
              </a:rPr>
              <a:t> </a:t>
            </a:r>
            <a:r>
              <a:rPr lang="de-DE" sz="900" dirty="0" err="1">
                <a:latin typeface="Avenir Next" panose="020B0503020202020204" pitchFamily="34" charset="0"/>
              </a:rPr>
              <a:t>article</a:t>
            </a:r>
            <a:r>
              <a:rPr lang="de-DE" sz="900" dirty="0">
                <a:latin typeface="Avenir Next" panose="020B0503020202020204" pitchFamily="34" charset="0"/>
              </a:rPr>
              <a:t>: M. Große Hüttmann (own </a:t>
            </a:r>
            <a:r>
              <a:rPr lang="de-DE" sz="900" dirty="0" err="1">
                <a:latin typeface="Avenir Next" panose="020B0503020202020204" pitchFamily="34" charset="0"/>
              </a:rPr>
              <a:t>translation</a:t>
            </a:r>
            <a:r>
              <a:rPr lang="de-DE" sz="900" dirty="0">
                <a:latin typeface="Avenir Next" panose="020B0503020202020204" pitchFamily="34" charset="0"/>
              </a:rPr>
              <a:t>)</a:t>
            </a:r>
          </a:p>
          <a:p>
            <a:r>
              <a:rPr lang="de-DE" dirty="0">
                <a:latin typeface="Avenir Next" panose="020B0503020202020204" pitchFamily="34" charset="0"/>
              </a:rPr>
              <a:t>This </a:t>
            </a:r>
            <a:r>
              <a:rPr lang="de-DE" dirty="0" err="1">
                <a:latin typeface="Avenir Next" panose="020B0503020202020204" pitchFamily="34" charset="0"/>
              </a:rPr>
              <a:t>cooperation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varies</a:t>
            </a:r>
            <a:r>
              <a:rPr lang="de-DE" dirty="0">
                <a:latin typeface="Avenir Next" panose="020B0503020202020204" pitchFamily="34" charset="0"/>
              </a:rPr>
              <a:t> in </a:t>
            </a:r>
            <a:r>
              <a:rPr lang="de-DE" dirty="0" err="1">
                <a:latin typeface="Avenir Next" panose="020B0503020202020204" pitchFamily="34" charset="0"/>
              </a:rPr>
              <a:t>degree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depending</a:t>
            </a:r>
            <a:r>
              <a:rPr lang="de-DE" dirty="0">
                <a:latin typeface="Avenir Next" panose="020B0503020202020204" pitchFamily="34" charset="0"/>
              </a:rPr>
              <a:t> on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policy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area</a:t>
            </a:r>
            <a:r>
              <a:rPr lang="de-DE" dirty="0">
                <a:latin typeface="Avenir Next" panose="020B0503020202020204" pitchFamily="34" charset="0"/>
              </a:rPr>
              <a:t>. </a:t>
            </a:r>
          </a:p>
          <a:p>
            <a:r>
              <a:rPr lang="de-DE" dirty="0" err="1">
                <a:latin typeface="Avenir Next" panose="020B0503020202020204" pitchFamily="34" charset="0"/>
              </a:rPr>
              <a:t>Cohesion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policy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is</a:t>
            </a:r>
            <a:r>
              <a:rPr lang="de-DE" dirty="0">
                <a:latin typeface="Avenir Next" panose="020B0503020202020204" pitchFamily="34" charset="0"/>
              </a:rPr>
              <a:t> a </a:t>
            </a:r>
            <a:r>
              <a:rPr lang="de-DE" dirty="0" err="1">
                <a:latin typeface="Avenir Next" panose="020B0503020202020204" pitchFamily="34" charset="0"/>
              </a:rPr>
              <a:t>particularly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good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example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for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understanding</a:t>
            </a:r>
            <a:r>
              <a:rPr lang="de-DE" dirty="0">
                <a:latin typeface="Avenir Next" panose="020B0503020202020204" pitchFamily="34" charset="0"/>
              </a:rPr>
              <a:t> European </a:t>
            </a:r>
            <a:r>
              <a:rPr lang="de-DE" dirty="0" err="1">
                <a:latin typeface="Avenir Next" panose="020B0503020202020204" pitchFamily="34" charset="0"/>
              </a:rPr>
              <a:t>integration</a:t>
            </a:r>
            <a:r>
              <a:rPr lang="de-DE" dirty="0">
                <a:latin typeface="Avenir Next" panose="020B0503020202020204" pitchFamily="34" charset="0"/>
              </a:rPr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1153BD-BAF9-5B7B-59BB-6394C48E6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6368692"/>
            <a:ext cx="2340864" cy="4893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9D93120-32E2-853E-7753-41D224D1B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64DDBDC-1699-12CA-E1F4-EDAE357E8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85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4328-6D88-4747-9100-2D14734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AU" sz="40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What is </a:t>
            </a:r>
            <a:br>
              <a:rPr lang="en-AU" sz="40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</a:br>
            <a:r>
              <a:rPr lang="en-AU" sz="40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European </a:t>
            </a:r>
            <a:r>
              <a:rPr lang="en-AU" sz="4000" cap="small" dirty="0">
                <a:latin typeface="Avenir Next Medium" panose="020B0503020202020204" pitchFamily="34" charset="0"/>
              </a:rPr>
              <a:t>COHESION </a:t>
            </a:r>
            <a:r>
              <a:rPr lang="en-AU" sz="40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policy?</a:t>
            </a:r>
            <a:endParaRPr lang="en-GB" sz="4000" noProof="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de-DE" dirty="0">
                <a:latin typeface="Avenir Next" panose="020B0503020202020204" pitchFamily="34" charset="0"/>
              </a:rPr>
              <a:t>EU </a:t>
            </a:r>
            <a:r>
              <a:rPr lang="de-DE" dirty="0" err="1">
                <a:latin typeface="Avenir Next" panose="020B0503020202020204" pitchFamily="34" charset="0"/>
              </a:rPr>
              <a:t>Cohesion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policy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promotes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economic</a:t>
            </a:r>
            <a:r>
              <a:rPr lang="de-DE" dirty="0">
                <a:latin typeface="Avenir Next" panose="020B0503020202020204" pitchFamily="34" charset="0"/>
              </a:rPr>
              <a:t>, social and territorial </a:t>
            </a:r>
            <a:r>
              <a:rPr lang="de-DE" dirty="0" err="1">
                <a:latin typeface="Avenir Next" panose="020B0503020202020204" pitchFamily="34" charset="0"/>
              </a:rPr>
              <a:t>cohesion</a:t>
            </a:r>
            <a:r>
              <a:rPr lang="de-DE" dirty="0">
                <a:latin typeface="Avenir Next" panose="020B0503020202020204" pitchFamily="34" charset="0"/>
              </a:rPr>
              <a:t> in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EU.</a:t>
            </a:r>
          </a:p>
          <a:p>
            <a:r>
              <a:rPr lang="de-DE" dirty="0" err="1">
                <a:latin typeface="Avenir Next" panose="020B0503020202020204" pitchFamily="34" charset="0"/>
              </a:rPr>
              <a:t>It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aims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balance</a:t>
            </a:r>
            <a:r>
              <a:rPr lang="de-DE" dirty="0">
                <a:latin typeface="Avenir Next" panose="020B0503020202020204" pitchFamily="34" charset="0"/>
              </a:rPr>
              <a:t> out </a:t>
            </a:r>
            <a:r>
              <a:rPr lang="de-DE" dirty="0" err="1">
                <a:latin typeface="Avenir Next" panose="020B0503020202020204" pitchFamily="34" charset="0"/>
              </a:rPr>
              <a:t>inequalities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between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various</a:t>
            </a:r>
            <a:r>
              <a:rPr lang="de-DE" dirty="0">
                <a:latin typeface="Avenir Next" panose="020B0503020202020204" pitchFamily="34" charset="0"/>
              </a:rPr>
              <a:t> countries and </a:t>
            </a:r>
            <a:r>
              <a:rPr lang="de-DE" dirty="0" err="1">
                <a:latin typeface="Avenir Next" panose="020B0503020202020204" pitchFamily="34" charset="0"/>
              </a:rPr>
              <a:t>regions</a:t>
            </a:r>
            <a:r>
              <a:rPr lang="de-DE" dirty="0">
                <a:latin typeface="Avenir Next" panose="020B0503020202020204" pitchFamily="34" charset="0"/>
              </a:rPr>
              <a:t>. </a:t>
            </a:r>
          </a:p>
          <a:p>
            <a:r>
              <a:rPr lang="de-DE" dirty="0" err="1">
                <a:latin typeface="Avenir Next" panose="020B0503020202020204" pitchFamily="34" charset="0"/>
              </a:rPr>
              <a:t>It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implements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EU's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political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priorities</a:t>
            </a:r>
            <a:r>
              <a:rPr lang="de-DE" dirty="0">
                <a:latin typeface="Avenir Next" panose="020B0503020202020204" pitchFamily="34" charset="0"/>
              </a:rPr>
              <a:t>, </a:t>
            </a:r>
            <a:r>
              <a:rPr lang="de-DE" dirty="0" err="1">
                <a:latin typeface="Avenir Next" panose="020B0503020202020204" pitchFamily="34" charset="0"/>
              </a:rPr>
              <a:t>particularly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with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regard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green</a:t>
            </a:r>
            <a:r>
              <a:rPr lang="de-DE" dirty="0">
                <a:latin typeface="Avenir Next" panose="020B0503020202020204" pitchFamily="34" charset="0"/>
              </a:rPr>
              <a:t> and digital </a:t>
            </a:r>
            <a:r>
              <a:rPr lang="de-DE" dirty="0" err="1">
                <a:latin typeface="Avenir Next" panose="020B0503020202020204" pitchFamily="34" charset="0"/>
              </a:rPr>
              <a:t>transitions</a:t>
            </a:r>
            <a:r>
              <a:rPr lang="de-DE" dirty="0">
                <a:latin typeface="Avenir Next" panose="020B05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de-DE" dirty="0">
                <a:latin typeface="Avenir Next" panose="020B0503020202020204" pitchFamily="34" charset="0"/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C2F513-5668-9630-6815-2D7F30501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6368692"/>
            <a:ext cx="2340864" cy="4893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BECCC6D-74ED-AD65-1F8C-4D957890A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D4FC11-ECA0-946F-AE56-93E4DCAE7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81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F0BDF-F5BC-3D41-E3AB-80AF3B176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659EF4-89A6-63B4-7DB1-5AF6C9053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AU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What is </a:t>
            </a:r>
            <a:br>
              <a:rPr lang="en-AU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</a:br>
            <a:r>
              <a:rPr lang="en-AU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European Cohesion policy?</a:t>
            </a:r>
            <a:endParaRPr lang="en-GB" sz="4400" noProof="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5ECB9E-F9DE-3BAB-6A74-C4A602099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de-DE" dirty="0">
                <a:latin typeface="Avenir Next" panose="020B0503020202020204" pitchFamily="34" charset="0"/>
              </a:rPr>
              <a:t>EU </a:t>
            </a:r>
            <a:r>
              <a:rPr lang="de-DE" dirty="0" err="1">
                <a:latin typeface="Avenir Next" panose="020B0503020202020204" pitchFamily="34" charset="0"/>
              </a:rPr>
              <a:t>Cohesion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policy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EU's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most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important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investment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policy</a:t>
            </a:r>
            <a:r>
              <a:rPr lang="de-DE" dirty="0">
                <a:latin typeface="Avenir Next" panose="020B0503020202020204" pitchFamily="34" charset="0"/>
              </a:rPr>
              <a:t> and </a:t>
            </a:r>
            <a:r>
              <a:rPr lang="de-DE" dirty="0" err="1">
                <a:latin typeface="Avenir Next" panose="020B0503020202020204" pitchFamily="34" charset="0"/>
              </a:rPr>
              <a:t>is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aimed</a:t>
            </a:r>
            <a:r>
              <a:rPr lang="de-DE" dirty="0">
                <a:latin typeface="Avenir Next" panose="020B0503020202020204" pitchFamily="34" charset="0"/>
              </a:rPr>
              <a:t> at all urban </a:t>
            </a:r>
            <a:r>
              <a:rPr lang="de-DE" dirty="0" err="1">
                <a:latin typeface="Avenir Next" panose="020B0503020202020204" pitchFamily="34" charset="0"/>
              </a:rPr>
              <a:t>regions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within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EU. </a:t>
            </a:r>
          </a:p>
          <a:p>
            <a:r>
              <a:rPr lang="de-DE" dirty="0" err="1">
                <a:latin typeface="Avenir Next" panose="020B0503020202020204" pitchFamily="34" charset="0"/>
              </a:rPr>
              <a:t>Its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main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objectives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are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creation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jobs</a:t>
            </a:r>
            <a:r>
              <a:rPr lang="de-DE" dirty="0">
                <a:latin typeface="Avenir Next" panose="020B0503020202020204" pitchFamily="34" charset="0"/>
              </a:rPr>
              <a:t>,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competitiveness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companies</a:t>
            </a:r>
            <a:r>
              <a:rPr lang="de-DE" dirty="0">
                <a:latin typeface="Avenir Next" panose="020B0503020202020204" pitchFamily="34" charset="0"/>
              </a:rPr>
              <a:t>, </a:t>
            </a:r>
            <a:r>
              <a:rPr lang="de-DE" dirty="0" err="1">
                <a:latin typeface="Avenir Next" panose="020B0503020202020204" pitchFamily="34" charset="0"/>
              </a:rPr>
              <a:t>economic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growth</a:t>
            </a:r>
            <a:r>
              <a:rPr lang="de-DE" dirty="0">
                <a:latin typeface="Avenir Next" panose="020B0503020202020204" pitchFamily="34" charset="0"/>
              </a:rPr>
              <a:t>, </a:t>
            </a:r>
            <a:r>
              <a:rPr lang="de-DE" dirty="0" err="1">
                <a:latin typeface="Avenir Next" panose="020B0503020202020204" pitchFamily="34" charset="0"/>
              </a:rPr>
              <a:t>sustainable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development</a:t>
            </a:r>
            <a:r>
              <a:rPr lang="de-DE" dirty="0">
                <a:latin typeface="Avenir Next" panose="020B0503020202020204" pitchFamily="34" charset="0"/>
              </a:rPr>
              <a:t> and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improvement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citizens</a:t>
            </a:r>
            <a:r>
              <a:rPr lang="de-DE" dirty="0">
                <a:latin typeface="Avenir Next" panose="020B0503020202020204" pitchFamily="34" charset="0"/>
              </a:rPr>
              <a:t>' </a:t>
            </a:r>
            <a:r>
              <a:rPr lang="de-DE" dirty="0" err="1">
                <a:latin typeface="Avenir Next" panose="020B0503020202020204" pitchFamily="34" charset="0"/>
              </a:rPr>
              <a:t>quality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life</a:t>
            </a:r>
            <a:r>
              <a:rPr lang="de-DE" dirty="0">
                <a:latin typeface="Avenir Next" panose="020B0503020202020204" pitchFamily="34" charset="0"/>
              </a:rPr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63B0A7-6CA7-03ED-A88A-1896D2E79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6368692"/>
            <a:ext cx="2340864" cy="4893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602D9C7-9F90-9EB9-E20A-95DDB5913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1C81325-710F-899C-40B0-B5322752E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4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4328-6D88-4747-9100-2D14734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AU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What is </a:t>
            </a:r>
            <a:br>
              <a:rPr lang="en-AU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</a:br>
            <a:r>
              <a:rPr lang="en-AU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European Cohesion policy?</a:t>
            </a:r>
            <a:endParaRPr lang="en-GB" sz="4400" noProof="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course</a:t>
            </a:r>
            <a:r>
              <a:rPr lang="de-DE" dirty="0">
                <a:latin typeface="Avenir Next" panose="020B0503020202020204" pitchFamily="34" charset="0"/>
              </a:rPr>
              <a:t>, regional </a:t>
            </a:r>
            <a:r>
              <a:rPr lang="de-DE" dirty="0" err="1">
                <a:latin typeface="Avenir Next" panose="020B0503020202020204" pitchFamily="34" charset="0"/>
              </a:rPr>
              <a:t>policy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exists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today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did</a:t>
            </a:r>
            <a:r>
              <a:rPr lang="de-DE" dirty="0">
                <a:latin typeface="Avenir Next" panose="020B0503020202020204" pitchFamily="34" charset="0"/>
              </a:rPr>
              <a:t> not </a:t>
            </a:r>
            <a:r>
              <a:rPr lang="de-DE" dirty="0" err="1">
                <a:latin typeface="Avenir Next" panose="020B0503020202020204" pitchFamily="34" charset="0"/>
              </a:rPr>
              <a:t>exist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ever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since</a:t>
            </a:r>
            <a:r>
              <a:rPr lang="de-DE" dirty="0">
                <a:latin typeface="Avenir Next" panose="020B0503020202020204" pitchFamily="34" charset="0"/>
              </a:rPr>
              <a:t>.</a:t>
            </a:r>
          </a:p>
          <a:p>
            <a:r>
              <a:rPr lang="de-DE" dirty="0" err="1">
                <a:latin typeface="Avenir Next" panose="020B0503020202020204" pitchFamily="34" charset="0"/>
              </a:rPr>
              <a:t>It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only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developed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into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what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today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over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course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European </a:t>
            </a:r>
            <a:r>
              <a:rPr lang="de-DE" dirty="0" err="1">
                <a:latin typeface="Avenir Next" panose="020B0503020202020204" pitchFamily="34" charset="0"/>
              </a:rPr>
              <a:t>integration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because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member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states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realized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that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cooperation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beneficial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for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everyone</a:t>
            </a:r>
            <a:r>
              <a:rPr lang="de-DE" dirty="0">
                <a:latin typeface="Avenir Next" panose="020B0503020202020204" pitchFamily="34" charset="0"/>
              </a:rPr>
              <a:t>.</a:t>
            </a:r>
          </a:p>
          <a:p>
            <a:r>
              <a:rPr lang="de-DE" dirty="0">
                <a:latin typeface="Avenir Next" panose="020B0503020202020204" pitchFamily="34" charset="0"/>
              </a:rPr>
              <a:t>In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next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step</a:t>
            </a:r>
            <a:r>
              <a:rPr lang="de-DE" dirty="0">
                <a:latin typeface="Avenir Next" panose="020B0503020202020204" pitchFamily="34" charset="0"/>
              </a:rPr>
              <a:t>, </a:t>
            </a:r>
            <a:r>
              <a:rPr lang="de-DE" dirty="0" err="1">
                <a:latin typeface="Avenir Next" panose="020B0503020202020204" pitchFamily="34" charset="0"/>
              </a:rPr>
              <a:t>it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is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your</a:t>
            </a:r>
            <a:r>
              <a:rPr lang="de-DE" dirty="0">
                <a:latin typeface="Avenir Next" panose="020B0503020202020204" pitchFamily="34" charset="0"/>
              </a:rPr>
              <a:t> turn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try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trace European </a:t>
            </a:r>
            <a:r>
              <a:rPr lang="de-DE" dirty="0" err="1">
                <a:latin typeface="Avenir Next" panose="020B0503020202020204" pitchFamily="34" charset="0"/>
              </a:rPr>
              <a:t>integration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with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help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EU regional </a:t>
            </a:r>
            <a:r>
              <a:rPr lang="de-DE" dirty="0" err="1">
                <a:latin typeface="Avenir Next" panose="020B0503020202020204" pitchFamily="34" charset="0"/>
              </a:rPr>
              <a:t>policy</a:t>
            </a:r>
            <a:r>
              <a:rPr lang="de-DE" dirty="0">
                <a:latin typeface="Avenir Next" panose="020B0503020202020204" pitchFamily="34" charset="0"/>
              </a:rPr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CC2F513-5668-9630-6815-2D7F30501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6368692"/>
            <a:ext cx="2340864" cy="4893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BECCC6D-74ED-AD65-1F8C-4D957890A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D4FC11-ECA0-946F-AE56-93E4DCAE7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05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54328-6D88-4747-9100-2D14734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AU" sz="4400" cap="small" dirty="0">
                <a:solidFill>
                  <a:schemeClr val="tx1"/>
                </a:solidFill>
                <a:latin typeface="Avenir Next Medium" panose="020B0503020202020204" pitchFamily="34" charset="0"/>
              </a:rPr>
              <a:t>Exercise – timeline</a:t>
            </a:r>
            <a:endParaRPr lang="en-GB" sz="4400" noProof="0" dirty="0">
              <a:solidFill>
                <a:schemeClr val="tx1"/>
              </a:solidFill>
              <a:latin typeface="Avenir Next Medium" panose="020B05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F82B69-22B1-FB4B-B28D-7634EEFA8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de-DE" dirty="0">
                <a:latin typeface="Avenir Next" panose="020B0503020202020204" pitchFamily="34" charset="0"/>
              </a:rPr>
              <a:t>In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following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exercise</a:t>
            </a:r>
            <a:r>
              <a:rPr lang="de-DE" dirty="0">
                <a:latin typeface="Avenir Next" panose="020B0503020202020204" pitchFamily="34" charset="0"/>
              </a:rPr>
              <a:t>, </a:t>
            </a:r>
            <a:r>
              <a:rPr lang="de-DE" dirty="0" err="1">
                <a:latin typeface="Avenir Next" panose="020B0503020202020204" pitchFamily="34" charset="0"/>
              </a:rPr>
              <a:t>you</a:t>
            </a:r>
            <a:r>
              <a:rPr lang="de-DE" dirty="0">
                <a:latin typeface="Avenir Next" panose="020B0503020202020204" pitchFamily="34" charset="0"/>
              </a:rPr>
              <a:t> will </a:t>
            </a:r>
            <a:r>
              <a:rPr lang="de-DE" dirty="0" err="1">
                <a:latin typeface="Avenir Next" panose="020B0503020202020204" pitchFamily="34" charset="0"/>
              </a:rPr>
              <a:t>be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given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various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stages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European </a:t>
            </a:r>
            <a:r>
              <a:rPr lang="de-DE" dirty="0" err="1">
                <a:latin typeface="Avenir Next" panose="020B0503020202020204" pitchFamily="34" charset="0"/>
              </a:rPr>
              <a:t>integration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using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example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EU </a:t>
            </a:r>
            <a:r>
              <a:rPr lang="de-DE" dirty="0" err="1">
                <a:latin typeface="Avenir Next" panose="020B0503020202020204" pitchFamily="34" charset="0"/>
              </a:rPr>
              <a:t>Cohesion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policy</a:t>
            </a:r>
            <a:r>
              <a:rPr lang="de-DE" dirty="0">
                <a:latin typeface="Avenir Next" panose="020B0503020202020204" pitchFamily="34" charset="0"/>
              </a:rPr>
              <a:t> and will </a:t>
            </a:r>
            <a:r>
              <a:rPr lang="de-DE" dirty="0" err="1">
                <a:latin typeface="Avenir Next" panose="020B0503020202020204" pitchFamily="34" charset="0"/>
              </a:rPr>
              <a:t>be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asked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line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them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up</a:t>
            </a:r>
            <a:r>
              <a:rPr lang="de-DE" dirty="0">
                <a:latin typeface="Avenir Next" panose="020B0503020202020204" pitchFamily="34" charset="0"/>
              </a:rPr>
              <a:t> in a </a:t>
            </a:r>
            <a:r>
              <a:rPr lang="de-DE" dirty="0" err="1">
                <a:latin typeface="Avenir Next" panose="020B0503020202020204" pitchFamily="34" charset="0"/>
              </a:rPr>
              <a:t>chronological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timeline</a:t>
            </a:r>
            <a:r>
              <a:rPr lang="de-DE" dirty="0">
                <a:latin typeface="Avenir Next" panose="020B0503020202020204" pitchFamily="34" charset="0"/>
              </a:rPr>
              <a:t>. </a:t>
            </a:r>
          </a:p>
          <a:p>
            <a:r>
              <a:rPr lang="de-DE" dirty="0" err="1">
                <a:latin typeface="Avenir Next" panose="020B0503020202020204" pitchFamily="34" charset="0"/>
              </a:rPr>
              <a:t>If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necessary</a:t>
            </a:r>
            <a:r>
              <a:rPr lang="de-DE" dirty="0">
                <a:latin typeface="Avenir Next" panose="020B0503020202020204" pitchFamily="34" charset="0"/>
              </a:rPr>
              <a:t>, carry out </a:t>
            </a:r>
            <a:r>
              <a:rPr lang="de-DE" dirty="0" err="1">
                <a:latin typeface="Avenir Next" panose="020B0503020202020204" pitchFamily="34" charset="0"/>
              </a:rPr>
              <a:t>background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research</a:t>
            </a:r>
            <a:r>
              <a:rPr lang="de-DE" dirty="0">
                <a:latin typeface="Avenir Next" panose="020B0503020202020204" pitchFamily="34" charset="0"/>
              </a:rPr>
              <a:t>. </a:t>
            </a:r>
          </a:p>
          <a:p>
            <a:r>
              <a:rPr lang="de-DE" dirty="0" err="1">
                <a:latin typeface="Avenir Next" panose="020B0503020202020204" pitchFamily="34" charset="0"/>
              </a:rPr>
              <a:t>You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have</a:t>
            </a:r>
            <a:r>
              <a:rPr lang="de-DE" dirty="0">
                <a:latin typeface="Avenir Next" panose="020B0503020202020204" pitchFamily="34" charset="0"/>
              </a:rPr>
              <a:t> 30 </a:t>
            </a:r>
            <a:r>
              <a:rPr lang="de-DE" dirty="0" err="1">
                <a:latin typeface="Avenir Next" panose="020B0503020202020204" pitchFamily="34" charset="0"/>
              </a:rPr>
              <a:t>minutes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do </a:t>
            </a:r>
            <a:r>
              <a:rPr lang="de-DE" dirty="0" err="1">
                <a:latin typeface="Avenir Next" panose="020B0503020202020204" pitchFamily="34" charset="0"/>
              </a:rPr>
              <a:t>this</a:t>
            </a:r>
            <a:r>
              <a:rPr lang="de-DE" dirty="0">
                <a:latin typeface="Avenir Next" panose="020B0503020202020204" pitchFamily="34" charset="0"/>
              </a:rPr>
              <a:t>!</a:t>
            </a:r>
            <a:endParaRPr lang="de-DE" sz="2400" u="none" strike="noStrike" dirty="0">
              <a:solidFill>
                <a:srgbClr val="000000"/>
              </a:solidFill>
              <a:effectLst/>
              <a:latin typeface="Avenir Next" panose="020B0503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BB22A7-B287-586C-45D8-3A09B1C3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36" y="6368692"/>
            <a:ext cx="2340864" cy="4893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93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2065"/>
            <a:ext cx="9144000" cy="2387600"/>
          </a:xfrm>
        </p:spPr>
        <p:txBody>
          <a:bodyPr/>
          <a:lstStyle/>
          <a:p>
            <a:r>
              <a:rPr lang="de-DE" dirty="0" err="1">
                <a:latin typeface="Avenir Next Medium" panose="020B0503020202020204" pitchFamily="34" charset="0"/>
              </a:rPr>
              <a:t>Discuss</a:t>
            </a:r>
            <a:r>
              <a:rPr lang="de-DE" dirty="0">
                <a:latin typeface="Avenir Next Medium" panose="020B0503020202020204" pitchFamily="34" charset="0"/>
              </a:rPr>
              <a:t> </a:t>
            </a:r>
            <a:r>
              <a:rPr lang="de-DE" dirty="0" err="1">
                <a:latin typeface="Avenir Next Medium" panose="020B0503020202020204" pitchFamily="34" charset="0"/>
              </a:rPr>
              <a:t>your</a:t>
            </a:r>
            <a:r>
              <a:rPr lang="de-DE" dirty="0">
                <a:latin typeface="Avenir Next Medium" panose="020B0503020202020204" pitchFamily="34" charset="0"/>
              </a:rPr>
              <a:t> </a:t>
            </a:r>
            <a:r>
              <a:rPr lang="de-DE" dirty="0" err="1">
                <a:latin typeface="Avenir Next Medium" panose="020B0503020202020204" pitchFamily="34" charset="0"/>
              </a:rPr>
              <a:t>results</a:t>
            </a:r>
            <a:endParaRPr lang="de-DE" dirty="0">
              <a:latin typeface="Avenir Next Medium" panose="020B0503020202020204" pitchFamily="34" charset="0"/>
            </a:endParaRPr>
          </a:p>
        </p:txBody>
      </p:sp>
      <p:pic>
        <p:nvPicPr>
          <p:cNvPr id="5" name="Inhaltsplatzhalter 4" descr="Besprechung mit einfarbiger Füllung">
            <a:extLst>
              <a:ext uri="{FF2B5EF4-FFF2-40B4-BE49-F238E27FC236}">
                <a16:creationId xmlns:a16="http://schemas.microsoft.com/office/drawing/2014/main" id="{F0C83785-6B94-A83C-C24D-E815DC45C17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1950" y="2392654"/>
            <a:ext cx="3848100" cy="3848100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3C3C48D-DECB-4963-53BF-348D1D5DA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136" y="6368692"/>
            <a:ext cx="2340864" cy="48930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335</Words>
  <Application>Microsoft Macintosh PowerPoint</Application>
  <PresentationFormat>Breitbild</PresentationFormat>
  <Paragraphs>23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Arial</vt:lpstr>
      <vt:lpstr>Avenir Next</vt:lpstr>
      <vt:lpstr>Avenir Next Medium</vt:lpstr>
      <vt:lpstr>Calibri</vt:lpstr>
      <vt:lpstr>Calibri Light</vt:lpstr>
      <vt:lpstr>Office</vt:lpstr>
      <vt:lpstr>The European Integration</vt:lpstr>
      <vt:lpstr>What does „European Integration“ actually mean? </vt:lpstr>
      <vt:lpstr>What is  European COHESION policy?</vt:lpstr>
      <vt:lpstr>What is  European Cohesion policy?</vt:lpstr>
      <vt:lpstr>What is  European Cohesion policy?</vt:lpstr>
      <vt:lpstr>Exercise – timeline</vt:lpstr>
      <vt:lpstr>Discuss your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Eurosoc Digital</cp:lastModifiedBy>
  <cp:revision>10</cp:revision>
  <dcterms:created xsi:type="dcterms:W3CDTF">2024-01-04T12:26:40Z</dcterms:created>
  <dcterms:modified xsi:type="dcterms:W3CDTF">2024-04-23T11:00:28Z</dcterms:modified>
</cp:coreProperties>
</file>