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13"/>
  </p:notesMasterIdLst>
  <p:sldIdLst>
    <p:sldId id="262" r:id="rId2"/>
    <p:sldId id="297" r:id="rId3"/>
    <p:sldId id="299" r:id="rId4"/>
    <p:sldId id="301" r:id="rId5"/>
    <p:sldId id="300" r:id="rId6"/>
    <p:sldId id="303" r:id="rId7"/>
    <p:sldId id="306" r:id="rId8"/>
    <p:sldId id="304" r:id="rId9"/>
    <p:sldId id="302" r:id="rId10"/>
    <p:sldId id="305" r:id="rId11"/>
    <p:sldId id="307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89A"/>
    <a:srgbClr val="7030A0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13"/>
    <p:restoredTop sz="69267"/>
  </p:normalViewPr>
  <p:slideViewPr>
    <p:cSldViewPr snapToGrid="0">
      <p:cViewPr varScale="1">
        <p:scale>
          <a:sx n="74" d="100"/>
          <a:sy n="74" d="100"/>
        </p:scale>
        <p:origin x="1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F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C6422-10A7-1941-A0B4-C49B7686D580}" type="datetimeFigureOut">
              <a:rPr lang="de-FR" smtClean="0"/>
              <a:t>5/14/24</a:t>
            </a:fld>
            <a:endParaRPr lang="de-F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F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B52C5-EAF3-E745-B86D-DC5FE33F0EE9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168923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baseline="0" dirty="0" err="1"/>
              <a:t>Consultation</a:t>
            </a:r>
            <a:r>
              <a:rPr lang="de-DE" baseline="0" dirty="0"/>
              <a:t> </a:t>
            </a:r>
            <a:r>
              <a:rPr lang="de-DE" baseline="0" dirty="0" err="1"/>
              <a:t>means</a:t>
            </a:r>
            <a:r>
              <a:rPr lang="de-DE" baseline="0" dirty="0"/>
              <a:t> </a:t>
            </a:r>
            <a:r>
              <a:rPr lang="de-DE" baseline="0" dirty="0" err="1"/>
              <a:t>advice</a:t>
            </a:r>
            <a:r>
              <a:rPr lang="de-DE" baseline="0" dirty="0"/>
              <a:t>; </a:t>
            </a:r>
            <a:r>
              <a:rPr lang="de-DE" baseline="0" dirty="0" err="1"/>
              <a:t>Consultation</a:t>
            </a:r>
            <a:r>
              <a:rPr lang="de-DE" baseline="0" dirty="0"/>
              <a:t> </a:t>
            </a:r>
            <a:r>
              <a:rPr lang="de-DE" baseline="0" dirty="0" err="1"/>
              <a:t>process</a:t>
            </a:r>
            <a:r>
              <a:rPr lang="de-DE" baseline="0" dirty="0"/>
              <a:t> </a:t>
            </a:r>
            <a:r>
              <a:rPr lang="de-DE" baseline="0" dirty="0" err="1"/>
              <a:t>means</a:t>
            </a:r>
            <a:r>
              <a:rPr lang="de-DE" baseline="0" dirty="0"/>
              <a:t> </a:t>
            </a:r>
            <a:r>
              <a:rPr lang="de-DE" baseline="0" dirty="0" err="1"/>
              <a:t>getting</a:t>
            </a:r>
            <a:r>
              <a:rPr lang="de-DE" baseline="0" dirty="0"/>
              <a:t> </a:t>
            </a:r>
            <a:r>
              <a:rPr lang="de-DE" baseline="0" dirty="0" err="1"/>
              <a:t>advice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population</a:t>
            </a:r>
            <a:endParaRPr lang="de-DE" baseline="0" dirty="0"/>
          </a:p>
          <a:p>
            <a:pPr marL="171450" indent="-171450">
              <a:buFont typeface="Arial"/>
              <a:buChar char="•"/>
            </a:pPr>
            <a:r>
              <a:rPr lang="de-DE" baseline="0" dirty="0" err="1"/>
              <a:t>Consultation</a:t>
            </a:r>
            <a:r>
              <a:rPr lang="de-DE" baseline="0" dirty="0"/>
              <a:t> </a:t>
            </a:r>
            <a:r>
              <a:rPr lang="de-DE" baseline="0" dirty="0" err="1"/>
              <a:t>procedures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a </a:t>
            </a:r>
            <a:r>
              <a:rPr lang="de-DE" baseline="0" dirty="0" err="1"/>
              <a:t>way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citizen</a:t>
            </a:r>
            <a:r>
              <a:rPr lang="de-DE" baseline="0" dirty="0"/>
              <a:t> </a:t>
            </a:r>
            <a:r>
              <a:rPr lang="de-DE" baseline="0" dirty="0" err="1"/>
              <a:t>participation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EU.</a:t>
            </a:r>
          </a:p>
          <a:p>
            <a:pPr marL="171450" indent="-171450">
              <a:buFont typeface="Arial"/>
              <a:buChar char="•"/>
            </a:pPr>
            <a:r>
              <a:rPr lang="de-DE" baseline="0" dirty="0" err="1"/>
              <a:t>Since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legislative initiative lies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European </a:t>
            </a:r>
            <a:r>
              <a:rPr lang="de-DE" baseline="0" dirty="0" err="1"/>
              <a:t>Commission</a:t>
            </a:r>
            <a:r>
              <a:rPr lang="de-DE" baseline="0" dirty="0"/>
              <a:t>,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consultations</a:t>
            </a:r>
            <a:r>
              <a:rPr lang="de-DE" baseline="0" dirty="0"/>
              <a:t> on legislative </a:t>
            </a:r>
            <a:r>
              <a:rPr lang="de-DE" baseline="0" dirty="0" err="1"/>
              <a:t>proposals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carried</a:t>
            </a:r>
            <a:r>
              <a:rPr lang="de-DE" baseline="0" dirty="0"/>
              <a:t> out </a:t>
            </a:r>
            <a:r>
              <a:rPr lang="de-DE" baseline="0" dirty="0" err="1"/>
              <a:t>by</a:t>
            </a:r>
            <a:r>
              <a:rPr lang="de-DE" baseline="0" dirty="0"/>
              <a:t> it.</a:t>
            </a:r>
          </a:p>
          <a:p>
            <a:pPr marL="171450" indent="-171450">
              <a:buFont typeface="Arial"/>
              <a:buChar char="•"/>
            </a:pPr>
            <a:endParaRPr lang="de-DE" baseline="0" dirty="0"/>
          </a:p>
          <a:p>
            <a:pPr marL="171450" indent="-171450">
              <a:buFont typeface="Arial"/>
              <a:buChar char="•"/>
            </a:pPr>
            <a:r>
              <a:rPr lang="de-DE" baseline="0" dirty="0" err="1"/>
              <a:t>Current</a:t>
            </a:r>
            <a:r>
              <a:rPr lang="de-DE" baseline="0" dirty="0"/>
              <a:t> and </a:t>
            </a:r>
            <a:r>
              <a:rPr lang="de-DE" baseline="0" dirty="0" err="1"/>
              <a:t>completed</a:t>
            </a:r>
            <a:r>
              <a:rPr lang="de-DE" baseline="0" dirty="0"/>
              <a:t> </a:t>
            </a:r>
            <a:r>
              <a:rPr lang="de-DE" baseline="0" dirty="0" err="1"/>
              <a:t>consultations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found</a:t>
            </a:r>
            <a:r>
              <a:rPr lang="de-DE" baseline="0" dirty="0"/>
              <a:t> on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page</a:t>
            </a:r>
            <a:r>
              <a:rPr lang="de-DE" baseline="0" dirty="0"/>
              <a:t> </a:t>
            </a:r>
            <a:r>
              <a:rPr lang="de-DE" baseline="0" dirty="0" err="1"/>
              <a:t>presented</a:t>
            </a:r>
            <a:r>
              <a:rPr lang="de-DE" baseline="0" dirty="0"/>
              <a:t>.</a:t>
            </a:r>
            <a:endParaRPr lang="de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B52C5-EAF3-E745-B86D-DC5FE33F0EE9}" type="slidenum">
              <a:rPr lang="de-FR" smtClean="0"/>
              <a:t>2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1643547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B52C5-EAF3-E745-B86D-DC5FE33F0EE9}" type="slidenum">
              <a:rPr lang="de-FR" smtClean="0"/>
              <a:t>6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71620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FR"/>
              <a:t>Procedures for formal debate can be found in the handout.</a:t>
            </a:r>
            <a:endParaRPr lang="de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B52C5-EAF3-E745-B86D-DC5FE33F0EE9}" type="slidenum">
              <a:rPr lang="de-FR" smtClean="0"/>
              <a:t>8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1436859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B52C5-EAF3-E745-B86D-DC5FE33F0EE9}" type="slidenum">
              <a:rPr lang="de-FR" smtClean="0"/>
              <a:t>9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1451157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Enter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suggestion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B52C5-EAF3-E745-B86D-DC5FE33F0EE9}" type="slidenum">
              <a:rPr lang="de-FR" smtClean="0"/>
              <a:t>10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2511091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57E74-110E-F97F-8F4A-ECA66ED0C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5C85BBE-7794-303F-2474-1BA4B91D0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25BBD5F-CA29-0730-9EDA-D0D8B6C7D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FR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992AD7-8D40-57A1-810E-0A3B18668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B52C5-EAF3-E745-B86D-DC5FE33F0EE9}" type="slidenum">
              <a:rPr lang="de-FR" smtClean="0"/>
              <a:t>11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361338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14.05.24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14.05.24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14.05.24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14.05.24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ec.europa.eu/info/law/better-regulation/have-your-say_de" TargetMode="Externa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de-DE" dirty="0" err="1">
                <a:latin typeface="Avenir Next Medium" panose="020B0503020202020204" pitchFamily="34" charset="0"/>
              </a:rPr>
              <a:t>Spontaneous</a:t>
            </a:r>
            <a:r>
              <a:rPr lang="de-DE" dirty="0">
                <a:latin typeface="Avenir Next Medium" panose="020B0503020202020204" pitchFamily="34" charset="0"/>
              </a:rPr>
              <a:t> </a:t>
            </a:r>
            <a:r>
              <a:rPr lang="de-DE" dirty="0" err="1">
                <a:latin typeface="Avenir Next Medium" panose="020B0503020202020204" pitchFamily="34" charset="0"/>
              </a:rPr>
              <a:t>simulation</a:t>
            </a:r>
            <a:r>
              <a:rPr lang="de-DE" dirty="0">
                <a:latin typeface="Avenir Next Medium" panose="020B0503020202020204" pitchFamily="34" charset="0"/>
              </a:rPr>
              <a:t> - EU regional </a:t>
            </a:r>
            <a:r>
              <a:rPr lang="de-DE" dirty="0" err="1">
                <a:latin typeface="Avenir Next Medium" panose="020B0503020202020204" pitchFamily="34" charset="0"/>
              </a:rPr>
              <a:t>policy</a:t>
            </a:r>
            <a:r>
              <a:rPr lang="de-DE" dirty="0">
                <a:latin typeface="Avenir Next Medium" panose="020B0503020202020204" pitchFamily="34" charset="0"/>
              </a:rPr>
              <a:t> and </a:t>
            </a:r>
            <a:r>
              <a:rPr lang="de-DE" dirty="0" err="1">
                <a:latin typeface="Avenir Next Medium" panose="020B0503020202020204" pitchFamily="34" charset="0"/>
              </a:rPr>
              <a:t>the</a:t>
            </a:r>
            <a:r>
              <a:rPr lang="de-DE" dirty="0">
                <a:latin typeface="Avenir Next Medium" panose="020B0503020202020204" pitchFamily="34" charset="0"/>
              </a:rPr>
              <a:t> internal </a:t>
            </a:r>
            <a:r>
              <a:rPr lang="de-DE" dirty="0" err="1">
                <a:latin typeface="Avenir Next Medium" panose="020B0503020202020204" pitchFamily="34" charset="0"/>
              </a:rPr>
              <a:t>market</a:t>
            </a:r>
            <a:endParaRPr lang="de-DE" dirty="0">
              <a:latin typeface="Avenir Next Medium" panose="020B0503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20229"/>
            <a:ext cx="7772400" cy="310877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F154EAD-94C1-3208-F4FD-5F838C2EE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249" y="6240754"/>
            <a:ext cx="2944750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F4AF1F-420C-273D-9B69-FB8A1E68B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FR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endParaRPr lang="de-FR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de-FR">
                <a:latin typeface="Avenir Next" panose="020B0503020202020204" pitchFamily="34" charset="0"/>
              </a:rPr>
              <a:t>Joint proposal to the EU Commission:</a:t>
            </a:r>
            <a:endParaRPr lang="de-FR" dirty="0">
              <a:latin typeface="Avenir Next" panose="020B0503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36322EF-B6D9-1206-17BB-EAF40E49E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F84DDB5-B704-072F-5A3C-B2E219E23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78"/>
            <a:ext cx="2560476" cy="102412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A77E7C4-A9F0-F246-9529-26511EC4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341" y="101202"/>
            <a:ext cx="11486723" cy="1325563"/>
          </a:xfrm>
        </p:spPr>
        <p:txBody>
          <a:bodyPr/>
          <a:lstStyle/>
          <a:p>
            <a:r>
              <a:rPr lang="de-DE" dirty="0" err="1">
                <a:latin typeface="Avenir Next" panose="020B0503020202020204" pitchFamily="34" charset="0"/>
              </a:rPr>
              <a:t>Spontaneous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simulation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FR">
                <a:latin typeface="Avenir Next" panose="020B0503020202020204" pitchFamily="34" charset="0"/>
              </a:rPr>
              <a:t> </a:t>
            </a:r>
            <a:endParaRPr lang="de-FR" dirty="0">
              <a:latin typeface="Avenir Next" panose="020B0503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F1AF66C-EC7B-EFD9-0699-23411F146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249" y="6240754"/>
            <a:ext cx="2944750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40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53CA7-A643-338E-1F81-B3CAAEA1E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54B5C7-B0A9-5558-8F22-E2E6301C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FR">
                <a:latin typeface="Avenir Next" panose="020B0503020202020204" pitchFamily="34" charset="0"/>
              </a:rPr>
              <a:t>What was it like for you to argue from a different perspective? </a:t>
            </a:r>
          </a:p>
          <a:p>
            <a:endParaRPr lang="de-FR">
              <a:latin typeface="Avenir Next" panose="020B0503020202020204" pitchFamily="34" charset="0"/>
            </a:endParaRPr>
          </a:p>
          <a:p>
            <a:r>
              <a:rPr lang="de-FR">
                <a:latin typeface="Avenir Next" panose="020B0503020202020204" pitchFamily="34" charset="0"/>
              </a:rPr>
              <a:t>What is your own position on the question under discussion? </a:t>
            </a:r>
          </a:p>
          <a:p>
            <a:pPr marL="0" indent="0">
              <a:buNone/>
            </a:pPr>
            <a:endParaRPr lang="de-FR" dirty="0">
              <a:latin typeface="Avenir Next" panose="020B0503020202020204" pitchFamily="34" charset="0"/>
            </a:endParaRPr>
          </a:p>
          <a:p>
            <a:endParaRPr lang="de-FR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endParaRPr lang="de-FR" dirty="0">
              <a:latin typeface="Avenir Next" panose="020B0503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5C8957-B837-4E31-759E-48BCBF65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2DC606A-03DC-3655-7D89-BC1378784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78"/>
            <a:ext cx="2560476" cy="102412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2BBA462-9462-9C10-D1E9-AB5A6D3E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341" y="101202"/>
            <a:ext cx="11486723" cy="1325563"/>
          </a:xfrm>
        </p:spPr>
        <p:txBody>
          <a:bodyPr/>
          <a:lstStyle/>
          <a:p>
            <a:r>
              <a:rPr lang="de-DE" dirty="0" err="1">
                <a:latin typeface="Avenir Next" panose="020B0503020202020204" pitchFamily="34" charset="0"/>
              </a:rPr>
              <a:t>Spontaneous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simulation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FR">
                <a:latin typeface="Avenir Next" panose="020B0503020202020204" pitchFamily="34" charset="0"/>
              </a:rPr>
              <a:t> </a:t>
            </a:r>
            <a:endParaRPr lang="de-FR" dirty="0">
              <a:latin typeface="Avenir Next" panose="020B0503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2758E20-5F50-0329-BF4E-7BAD01D5E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249" y="6240754"/>
            <a:ext cx="2944750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2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29C94DA-CE92-D031-2AD6-3A4070DDF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Avenir Next" panose="020B0503020202020204" pitchFamily="34" charset="0"/>
              </a:rPr>
              <a:t>EU </a:t>
            </a:r>
            <a:r>
              <a:rPr lang="de-DE" dirty="0" err="1">
                <a:latin typeface="Avenir Next" panose="020B0503020202020204" pitchFamily="34" charset="0"/>
              </a:rPr>
              <a:t>citizens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can</a:t>
            </a:r>
            <a:r>
              <a:rPr lang="de-DE" dirty="0">
                <a:latin typeface="Avenir Next" panose="020B0503020202020204" pitchFamily="34" charset="0"/>
              </a:rPr>
              <a:t> express </a:t>
            </a:r>
            <a:r>
              <a:rPr lang="de-DE" dirty="0" err="1">
                <a:latin typeface="Avenir Next" panose="020B0503020202020204" pitchFamily="34" charset="0"/>
              </a:rPr>
              <a:t>their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opinions</a:t>
            </a:r>
            <a:r>
              <a:rPr lang="de-DE" dirty="0">
                <a:latin typeface="Avenir Next" panose="020B0503020202020204" pitchFamily="34" charset="0"/>
              </a:rPr>
              <a:t> on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EU </a:t>
            </a:r>
            <a:r>
              <a:rPr lang="de-DE" dirty="0" err="1">
                <a:latin typeface="Avenir Next" panose="020B0503020202020204" pitchFamily="34" charset="0"/>
              </a:rPr>
              <a:t>Commission's</a:t>
            </a:r>
            <a:r>
              <a:rPr lang="de-DE" dirty="0">
                <a:latin typeface="Avenir Next" panose="020B0503020202020204" pitchFamily="34" charset="0"/>
              </a:rPr>
              <a:t> legislative </a:t>
            </a:r>
            <a:r>
              <a:rPr lang="de-DE" dirty="0" err="1">
                <a:latin typeface="Avenir Next" panose="020B0503020202020204" pitchFamily="34" charset="0"/>
              </a:rPr>
              <a:t>proposals</a:t>
            </a:r>
            <a:r>
              <a:rPr lang="de-DE" dirty="0">
                <a:latin typeface="Avenir Next" panose="020B0503020202020204" pitchFamily="34" charset="0"/>
              </a:rPr>
              <a:t> in </a:t>
            </a:r>
            <a:r>
              <a:rPr lang="de-DE" dirty="0" err="1">
                <a:latin typeface="Avenir Next" panose="020B0503020202020204" pitchFamily="34" charset="0"/>
              </a:rPr>
              <a:t>public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consultations</a:t>
            </a:r>
            <a:r>
              <a:rPr lang="de-DE" dirty="0">
                <a:latin typeface="Avenir Next" panose="020B0503020202020204" pitchFamily="34" charset="0"/>
              </a:rPr>
              <a:t> and </a:t>
            </a:r>
            <a:r>
              <a:rPr lang="de-DE" dirty="0" err="1">
                <a:latin typeface="Avenir Next" panose="020B0503020202020204" pitchFamily="34" charset="0"/>
              </a:rPr>
              <a:t>by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using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feedback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forms</a:t>
            </a:r>
            <a:r>
              <a:rPr lang="de-DE" dirty="0">
                <a:latin typeface="Avenir Next" panose="020B0503020202020204" pitchFamily="34" charset="0"/>
              </a:rPr>
              <a:t>. </a:t>
            </a:r>
          </a:p>
          <a:p>
            <a:endParaRPr lang="de-DE" dirty="0">
              <a:latin typeface="Avenir Next" panose="020B0503020202020204" pitchFamily="34" charset="0"/>
            </a:endParaRPr>
          </a:p>
          <a:p>
            <a:endParaRPr lang="de-DE" dirty="0">
              <a:latin typeface="Avenir Next" panose="020B0503020202020204" pitchFamily="34" charset="0"/>
            </a:endParaRPr>
          </a:p>
          <a:p>
            <a:r>
              <a:rPr lang="de-DE" dirty="0">
                <a:latin typeface="Avenir Next" panose="020B0503020202020204" pitchFamily="34" charset="0"/>
                <a:hlinkClick r:id="rId5"/>
              </a:rPr>
              <a:t>https://ec.europa.eu/info/law/better-regulation/have-your-say_de</a:t>
            </a:r>
            <a:r>
              <a:rPr lang="de-DE" dirty="0">
                <a:latin typeface="Avenir Next" panose="020B0503020202020204" pitchFamily="34" charset="0"/>
              </a:rPr>
              <a:t> </a:t>
            </a:r>
          </a:p>
          <a:p>
            <a:pPr marL="0" indent="0">
              <a:buNone/>
            </a:pPr>
            <a:endParaRPr lang="de-DE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endParaRPr lang="de-DE" dirty="0">
              <a:latin typeface="Avenir Next" panose="020B0503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12C1688-55A7-6960-13E5-2BA43B21C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7249" y="6240754"/>
            <a:ext cx="2944750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9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8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CFEF65B9-97B1-FE49-C4FB-9D15B7BFF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847" y="18255"/>
            <a:ext cx="11255567" cy="1325563"/>
          </a:xfrm>
        </p:spPr>
        <p:txBody>
          <a:bodyPr/>
          <a:lstStyle/>
          <a:p>
            <a:r>
              <a:rPr lang="de-DE" dirty="0" err="1">
                <a:latin typeface="Avenir Next" panose="020B0503020202020204" pitchFamily="34" charset="0"/>
              </a:rPr>
              <a:t>Spontaneous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simulation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072C791-7A71-D005-BFDB-81876E182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The EU Commission is planning a new regulation to strengthen regions near European internal borders.</a:t>
            </a:r>
          </a:p>
          <a:p>
            <a:r>
              <a:rPr lang="en-GB" dirty="0">
                <a:latin typeface="Avenir Next" panose="020B0503020202020204" pitchFamily="34" charset="0"/>
              </a:rPr>
              <a:t>To do this, we will simulate a fictitious consultation process of the EU Commission in which various participants will express their opinions and debate a recommendation to the EU Commission.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0581CFB-01FB-BC42-66F8-55E22EE6D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249" y="6240754"/>
            <a:ext cx="2944750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49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152080-125E-BA1C-AAD6-3413EFF5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341" y="101202"/>
            <a:ext cx="11486723" cy="1325563"/>
          </a:xfrm>
        </p:spPr>
        <p:txBody>
          <a:bodyPr/>
          <a:lstStyle/>
          <a:p>
            <a:r>
              <a:rPr lang="de-DE" dirty="0" err="1">
                <a:latin typeface="Avenir Next" panose="020B0503020202020204" pitchFamily="34" charset="0"/>
              </a:rPr>
              <a:t>Spontaneous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simulation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FR">
                <a:latin typeface="Avenir Next" panose="020B0503020202020204" pitchFamily="34" charset="0"/>
              </a:rPr>
              <a:t> </a:t>
            </a:r>
            <a:endParaRPr lang="de-FR" dirty="0">
              <a:latin typeface="Avenir Next" panose="020B05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EEBB88-C8D1-B84C-06E2-345A909A9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FR" dirty="0">
              <a:latin typeface="Avenir Next" panose="020B0503020202020204" pitchFamily="34" charset="0"/>
            </a:endParaRPr>
          </a:p>
          <a:p>
            <a:r>
              <a:rPr lang="de-FR">
                <a:latin typeface="Avenir Next" panose="020B0503020202020204" pitchFamily="34" charset="0"/>
              </a:rPr>
              <a:t>You are going to discuss the following question: </a:t>
            </a:r>
            <a:endParaRPr lang="de-DE" dirty="0">
              <a:latin typeface="Avenir Next" panose="020B0503020202020204" pitchFamily="34" charset="0"/>
            </a:endParaRPr>
          </a:p>
          <a:p>
            <a:endParaRPr lang="de-DE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endParaRPr lang="de-DE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de-FR">
                <a:solidFill>
                  <a:srgbClr val="BD689A"/>
                </a:solidFill>
                <a:latin typeface="Avenir Next" panose="020B0503020202020204" pitchFamily="34" charset="0"/>
              </a:rPr>
              <a:t>Does the establishment of a cross-border coordination center contribute to the strengthening of European border regions? </a:t>
            </a:r>
            <a:endParaRPr lang="de-FR" dirty="0">
              <a:solidFill>
                <a:srgbClr val="BD689A"/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896D6E-8132-0143-5AE0-EB0FAF94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3D9AFD-20D5-C480-699B-D88A5A59F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8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E35B1A4-90BD-A64D-9D80-4945CB643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249" y="6240754"/>
            <a:ext cx="2944750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53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8C620D-7A5C-CCA0-06E1-91325F590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FR">
                <a:latin typeface="Avenir Next" panose="020B0503020202020204" pitchFamily="34" charset="0"/>
              </a:rPr>
              <a:t>You will be given a short fictional role profile.</a:t>
            </a:r>
          </a:p>
          <a:p>
            <a:r>
              <a:rPr lang="de-FR">
                <a:latin typeface="Avenir Next" panose="020B0503020202020204" pitchFamily="34" charset="0"/>
              </a:rPr>
              <a:t>Based on your role, think about arguments in favor of your position. </a:t>
            </a:r>
          </a:p>
          <a:p>
            <a:r>
              <a:rPr lang="de-FR">
                <a:latin typeface="Avenir Next" panose="020B0503020202020204" pitchFamily="34" charset="0"/>
              </a:rPr>
              <a:t>We will then have formal and informal discussions, at the end of which we will formulate a recommendation to the EU Commission. What would you like to pass on to the EU Commission? What should definitely be considered? </a:t>
            </a:r>
            <a:endParaRPr lang="de-FR" dirty="0">
              <a:latin typeface="Avenir Next" panose="020B0503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4798EC-9A35-D0A1-873F-569EA4C7A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09DF17-A5CD-4983-53A5-204B38D90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8"/>
            <a:ext cx="2560476" cy="102412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173893F-6A2E-0F52-2B0B-C2AA88680418}"/>
              </a:ext>
            </a:extLst>
          </p:cNvPr>
          <p:cNvSpPr txBox="1">
            <a:spLocks/>
          </p:cNvSpPr>
          <p:nvPr/>
        </p:nvSpPr>
        <p:spPr>
          <a:xfrm>
            <a:off x="5755341" y="101202"/>
            <a:ext cx="114867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latin typeface="Avenir Next" panose="020B0503020202020204" pitchFamily="34" charset="0"/>
              </a:rPr>
              <a:t>Spontaneous simulation </a:t>
            </a:r>
            <a:r>
              <a:rPr lang="de-FR">
                <a:latin typeface="Avenir Next" panose="020B0503020202020204" pitchFamily="34" charset="0"/>
              </a:rPr>
              <a:t> </a:t>
            </a:r>
            <a:endParaRPr lang="de-FR" dirty="0">
              <a:latin typeface="Avenir Next" panose="020B0503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30AC3F-0520-AA90-8595-0206B5651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249" y="6240754"/>
            <a:ext cx="2944750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52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Dokument mit einfarbiger Füllung">
            <a:extLst>
              <a:ext uri="{FF2B5EF4-FFF2-40B4-BE49-F238E27FC236}">
                <a16:creationId xmlns:a16="http://schemas.microsoft.com/office/drawing/2014/main" id="{9E8A5D07-9DD5-BA29-21F6-9A2AA4E67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8361" y="1971552"/>
            <a:ext cx="3196107" cy="3196107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C1276FA-9CD1-411D-8BAD-071E523AF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D8E8309-72F7-4FA9-FE31-E77B50D2A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8973"/>
            <a:ext cx="2560476" cy="1024128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B0765B5B-A3AD-5E4B-4553-C6A9DAF5C76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75348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FR">
                <a:latin typeface="Avenir Next" panose="020B0503020202020204" pitchFamily="34" charset="0"/>
              </a:rPr>
              <a:t>Preparation for the spontaneous simulation: </a:t>
            </a:r>
            <a:endParaRPr lang="de-DE" dirty="0">
              <a:latin typeface="Avenir Next" panose="020B0503020202020204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FR">
                <a:latin typeface="Avenir Next" panose="020B0503020202020204" pitchFamily="34" charset="0"/>
              </a:rPr>
              <a:t>Read your role sheet</a:t>
            </a:r>
            <a:r>
              <a:rPr lang="de-DE" dirty="0">
                <a:latin typeface="Avenir Next" panose="020B0503020202020204" pitchFamily="34" charset="0"/>
              </a:rPr>
              <a:t>.</a:t>
            </a:r>
            <a:r>
              <a:rPr lang="de-FR">
                <a:latin typeface="Avenir Next" panose="020B0503020202020204" pitchFamily="34" charset="0"/>
              </a:rPr>
              <a:t> </a:t>
            </a:r>
            <a:endParaRPr lang="de-DE" dirty="0">
              <a:latin typeface="Avenir Next" panose="020B0503020202020204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FR">
                <a:latin typeface="Avenir Next" panose="020B0503020202020204" pitchFamily="34" charset="0"/>
              </a:rPr>
              <a:t>Think about further arguments in favor of your position. </a:t>
            </a:r>
            <a:endParaRPr lang="de-DE" dirty="0">
              <a:latin typeface="Avenir Next" panose="020B0503020202020204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FR">
                <a:latin typeface="Avenir Next" panose="020B0503020202020204" pitchFamily="34" charset="0"/>
              </a:rPr>
              <a:t>If necessary, do some research.  </a:t>
            </a:r>
            <a:endParaRPr lang="de-DE" dirty="0">
              <a:latin typeface="Avenir Next" panose="020B0503020202020204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FR">
                <a:latin typeface="Avenir Next" panose="020B0503020202020204" pitchFamily="34" charset="0"/>
              </a:rPr>
              <a:t>Write down your arguments. </a:t>
            </a:r>
            <a:endParaRPr lang="de-FR" dirty="0">
              <a:latin typeface="Avenir Next" panose="020B0503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BCF2DF6-3F71-C069-A987-A7526099C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341" y="101202"/>
            <a:ext cx="11486723" cy="1325563"/>
          </a:xfrm>
        </p:spPr>
        <p:txBody>
          <a:bodyPr/>
          <a:lstStyle/>
          <a:p>
            <a:r>
              <a:rPr lang="de-DE" dirty="0" err="1">
                <a:latin typeface="Avenir Next" panose="020B0503020202020204" pitchFamily="34" charset="0"/>
              </a:rPr>
              <a:t>Spontaneous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simulation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FR">
                <a:latin typeface="Avenir Next" panose="020B0503020202020204" pitchFamily="34" charset="0"/>
              </a:rPr>
              <a:t> </a:t>
            </a:r>
            <a:endParaRPr lang="de-FR" dirty="0">
              <a:latin typeface="Avenir Next" panose="020B0503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59B416-9A65-4D61-0A04-331E3D8E7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7249" y="6240754"/>
            <a:ext cx="2944750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77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98AD0C-BCAE-2FD3-7CD5-A14EDF0CA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68" y="3301784"/>
            <a:ext cx="8458738" cy="4351338"/>
          </a:xfrm>
        </p:spPr>
        <p:txBody>
          <a:bodyPr/>
          <a:lstStyle/>
          <a:p>
            <a:r>
              <a:rPr lang="de-FR">
                <a:latin typeface="Avenir Next" panose="020B0503020202020204" pitchFamily="34" charset="0"/>
              </a:rPr>
              <a:t>Prepare a short opening statement about your role</a:t>
            </a:r>
            <a:r>
              <a:rPr lang="de-DE" dirty="0">
                <a:latin typeface="Avenir Next" panose="020B0503020202020204" pitchFamily="34" charset="0"/>
              </a:rPr>
              <a:t>.</a:t>
            </a:r>
            <a:endParaRPr lang="de-FR" dirty="0">
              <a:latin typeface="Avenir Next" panose="020B0503020202020204" pitchFamily="34" charset="0"/>
            </a:endParaRPr>
          </a:p>
        </p:txBody>
      </p:sp>
      <p:pic>
        <p:nvPicPr>
          <p:cNvPr id="4" name="Inhaltsplatzhalter 8" descr="Dokument mit einfarbiger Füllung">
            <a:extLst>
              <a:ext uri="{FF2B5EF4-FFF2-40B4-BE49-F238E27FC236}">
                <a16:creationId xmlns:a16="http://schemas.microsoft.com/office/drawing/2014/main" id="{F562BC30-46A0-17FC-6E1E-BE60A0C9F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5284" y="2005165"/>
            <a:ext cx="3196107" cy="319610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2BE0B26-3286-E666-1FA2-65ABC77FE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B2A4C5F-4553-4B60-AB65-A8E9B59B2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8973"/>
            <a:ext cx="2560476" cy="102412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5DEC74C1-AB83-6885-98F0-B4F966C4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341" y="101202"/>
            <a:ext cx="11486723" cy="1325563"/>
          </a:xfrm>
        </p:spPr>
        <p:txBody>
          <a:bodyPr/>
          <a:lstStyle/>
          <a:p>
            <a:r>
              <a:rPr lang="de-DE" dirty="0" err="1">
                <a:latin typeface="Avenir Next" panose="020B0503020202020204" pitchFamily="34" charset="0"/>
              </a:rPr>
              <a:t>Spontaneous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simulation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FR">
                <a:latin typeface="Avenir Next" panose="020B0503020202020204" pitchFamily="34" charset="0"/>
              </a:rPr>
              <a:t> </a:t>
            </a:r>
            <a:endParaRPr lang="de-FR" dirty="0">
              <a:latin typeface="Avenir Next" panose="020B0503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7A2B47E-F919-86B6-364B-64EE5CFED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7249" y="6240754"/>
            <a:ext cx="2944750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78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5109EB-818D-0B35-668F-08057796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959" y="5531904"/>
            <a:ext cx="7643078" cy="1124224"/>
          </a:xfrm>
        </p:spPr>
        <p:txBody>
          <a:bodyPr/>
          <a:lstStyle/>
          <a:p>
            <a:r>
              <a:rPr lang="de-DE" dirty="0">
                <a:latin typeface="Avenir Next" panose="020B0503020202020204" pitchFamily="34" charset="0"/>
              </a:rPr>
              <a:t>Formal </a:t>
            </a:r>
            <a:r>
              <a:rPr lang="de-DE" dirty="0" err="1">
                <a:latin typeface="Avenir Next" panose="020B0503020202020204" pitchFamily="34" charset="0"/>
              </a:rPr>
              <a:t>Debate</a:t>
            </a:r>
            <a:endParaRPr lang="de-FR" dirty="0">
              <a:latin typeface="Avenir Next" panose="020B0503020202020204" pitchFamily="34" charset="0"/>
            </a:endParaRPr>
          </a:p>
        </p:txBody>
      </p:sp>
      <p:pic>
        <p:nvPicPr>
          <p:cNvPr id="8" name="Inhaltsplatzhalter 7" descr="Sitzungssaal mit einfarbiger Füllung">
            <a:extLst>
              <a:ext uri="{FF2B5EF4-FFF2-40B4-BE49-F238E27FC236}">
                <a16:creationId xmlns:a16="http://schemas.microsoft.com/office/drawing/2014/main" id="{C5E73E89-7F67-25AB-03B6-B1E480F02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5990" y="2072639"/>
            <a:ext cx="4021377" cy="4021377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E1FBC95-E163-F28B-F967-61862B998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DE5C63-BA6D-2451-77F1-E40FC0718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78"/>
            <a:ext cx="2560476" cy="102412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5398B70-FDBA-0705-D5A7-2BC252CAAE03}"/>
              </a:ext>
            </a:extLst>
          </p:cNvPr>
          <p:cNvSpPr txBox="1"/>
          <p:nvPr/>
        </p:nvSpPr>
        <p:spPr>
          <a:xfrm>
            <a:off x="2560476" y="1940387"/>
            <a:ext cx="8619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FR">
                <a:latin typeface="Avenir Next" panose="020B0503020202020204" pitchFamily="34" charset="0"/>
              </a:rPr>
              <a:t>Does the establishment of a cross-border coordination center contribute to the strengthening of European border regions? </a:t>
            </a:r>
            <a:endParaRPr lang="de-FR" dirty="0">
              <a:latin typeface="Avenir Next" panose="020B0503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C609151-CE9E-144A-6B3A-31460569F1FB}"/>
              </a:ext>
            </a:extLst>
          </p:cNvPr>
          <p:cNvSpPr txBox="1">
            <a:spLocks/>
          </p:cNvSpPr>
          <p:nvPr/>
        </p:nvSpPr>
        <p:spPr>
          <a:xfrm>
            <a:off x="5755341" y="101202"/>
            <a:ext cx="114867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latin typeface="Avenir Next" panose="020B0503020202020204" pitchFamily="34" charset="0"/>
              </a:rPr>
              <a:t>Spontaneous simulation </a:t>
            </a:r>
            <a:r>
              <a:rPr lang="de-FR">
                <a:latin typeface="Avenir Next" panose="020B0503020202020204" pitchFamily="34" charset="0"/>
              </a:rPr>
              <a:t> </a:t>
            </a:r>
            <a:endParaRPr lang="de-FR" dirty="0">
              <a:latin typeface="Avenir Next" panose="020B0503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9C587F7-1637-99FE-B969-B8893E1FD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7249" y="6240754"/>
            <a:ext cx="2944750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47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Chat mit einfarbiger Füllung">
            <a:extLst>
              <a:ext uri="{FF2B5EF4-FFF2-40B4-BE49-F238E27FC236}">
                <a16:creationId xmlns:a16="http://schemas.microsoft.com/office/drawing/2014/main" id="{A2DD8C0E-5D05-8A0F-FFEB-C12DF4963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0138" y="2052035"/>
            <a:ext cx="4162022" cy="4162022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B33E85-DF1D-5CA6-94A2-8AACC490C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266DA08-D5C2-51F0-A187-11862DAA2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78"/>
            <a:ext cx="2560476" cy="102412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A042DBD-BA91-D6E5-B1E3-932E6169BD01}"/>
              </a:ext>
            </a:extLst>
          </p:cNvPr>
          <p:cNvSpPr txBox="1">
            <a:spLocks/>
          </p:cNvSpPr>
          <p:nvPr/>
        </p:nvSpPr>
        <p:spPr>
          <a:xfrm>
            <a:off x="3308524" y="53853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venir Next" panose="020B0503020202020204" pitchFamily="34" charset="0"/>
              </a:rPr>
              <a:t>Informal </a:t>
            </a:r>
            <a:r>
              <a:rPr lang="de-DE" dirty="0" err="1">
                <a:latin typeface="Avenir Next" panose="020B0503020202020204" pitchFamily="34" charset="0"/>
              </a:rPr>
              <a:t>Debate</a:t>
            </a:r>
            <a:endParaRPr lang="de-FR" dirty="0">
              <a:latin typeface="Avenir Next" panose="020B0503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9715434-345E-3E5E-52A6-76915556DA15}"/>
              </a:ext>
            </a:extLst>
          </p:cNvPr>
          <p:cNvSpPr txBox="1"/>
          <p:nvPr/>
        </p:nvSpPr>
        <p:spPr>
          <a:xfrm>
            <a:off x="2148353" y="1928522"/>
            <a:ext cx="8619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FR">
                <a:latin typeface="Avenir Next" panose="020B0503020202020204" pitchFamily="34" charset="0"/>
              </a:rPr>
              <a:t>Does the establishment of a cross-border coordination center contribute to the strengthening of European border regions? </a:t>
            </a:r>
            <a:endParaRPr lang="de-FR" dirty="0">
              <a:latin typeface="Avenir Next" panose="020B0503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18ECA33-7DBB-2656-84D7-4C4972BBF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341" y="101202"/>
            <a:ext cx="11486723" cy="1325563"/>
          </a:xfrm>
        </p:spPr>
        <p:txBody>
          <a:bodyPr/>
          <a:lstStyle/>
          <a:p>
            <a:r>
              <a:rPr lang="de-DE" dirty="0" err="1">
                <a:latin typeface="Avenir Next" panose="020B0503020202020204" pitchFamily="34" charset="0"/>
              </a:rPr>
              <a:t>Spontaneous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simulation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FR">
                <a:latin typeface="Avenir Next" panose="020B0503020202020204" pitchFamily="34" charset="0"/>
              </a:rPr>
              <a:t> </a:t>
            </a:r>
            <a:endParaRPr lang="de-FR" dirty="0">
              <a:latin typeface="Avenir Next" panose="020B0503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AF5A12-C95C-A4D0-31DB-BBFFE4552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7249" y="6240754"/>
            <a:ext cx="2944750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60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396</Words>
  <Application>Microsoft Macintosh PowerPoint</Application>
  <PresentationFormat>Breitbild</PresentationFormat>
  <Paragraphs>54</Paragraphs>
  <Slides>11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Aptos</vt:lpstr>
      <vt:lpstr>Arial</vt:lpstr>
      <vt:lpstr>Avenir Next</vt:lpstr>
      <vt:lpstr>Avenir Next Medium</vt:lpstr>
      <vt:lpstr>Calibri</vt:lpstr>
      <vt:lpstr>Calibri Light</vt:lpstr>
      <vt:lpstr>Office</vt:lpstr>
      <vt:lpstr>Spontaneous simulation - EU regional policy and the internal market</vt:lpstr>
      <vt:lpstr>PowerPoint-Präsentation</vt:lpstr>
      <vt:lpstr>Spontaneous simulation </vt:lpstr>
      <vt:lpstr>Spontaneous simulation  </vt:lpstr>
      <vt:lpstr>PowerPoint-Präsentation</vt:lpstr>
      <vt:lpstr>Spontaneous simulation  </vt:lpstr>
      <vt:lpstr>Spontaneous simulation  </vt:lpstr>
      <vt:lpstr>Formal Debate</vt:lpstr>
      <vt:lpstr>Spontaneous simulation  </vt:lpstr>
      <vt:lpstr>Spontaneous simulation  </vt:lpstr>
      <vt:lpstr>Spontaneous simulation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Eurosoc Digital</cp:lastModifiedBy>
  <cp:revision>18</cp:revision>
  <dcterms:created xsi:type="dcterms:W3CDTF">2024-01-04T12:26:40Z</dcterms:created>
  <dcterms:modified xsi:type="dcterms:W3CDTF">2024-05-14T12:21:04Z</dcterms:modified>
</cp:coreProperties>
</file>