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1"/>
  </p:notesMasterIdLst>
  <p:sldIdLst>
    <p:sldId id="263" r:id="rId2"/>
    <p:sldId id="290" r:id="rId3"/>
    <p:sldId id="282" r:id="rId4"/>
    <p:sldId id="289" r:id="rId5"/>
    <p:sldId id="284" r:id="rId6"/>
    <p:sldId id="285" r:id="rId7"/>
    <p:sldId id="286" r:id="rId8"/>
    <p:sldId id="287" r:id="rId9"/>
    <p:sldId id="288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28D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59"/>
    <p:restoredTop sz="69932"/>
  </p:normalViewPr>
  <p:slideViewPr>
    <p:cSldViewPr snapToGrid="0">
      <p:cViewPr varScale="1">
        <p:scale>
          <a:sx n="87" d="100"/>
          <a:sy n="87" d="100"/>
        </p:scale>
        <p:origin x="212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FR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CAC7BA-9BB0-5041-B7B7-422071CCC83B}" type="datetimeFigureOut">
              <a:rPr lang="de-FR" smtClean="0"/>
              <a:t>3/11/24</a:t>
            </a:fld>
            <a:endParaRPr lang="de-FR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FR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FR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FR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EA8623-F32D-F643-8D61-3B1806B54B7D}" type="slidenum">
              <a:rPr lang="de-FR" smtClean="0"/>
              <a:t>‹Nr.›</a:t>
            </a:fld>
            <a:endParaRPr lang="de-FR"/>
          </a:p>
        </p:txBody>
      </p:sp>
    </p:spTree>
    <p:extLst>
      <p:ext uri="{BB962C8B-B14F-4D97-AF65-F5344CB8AC3E}">
        <p14:creationId xmlns:p14="http://schemas.microsoft.com/office/powerpoint/2010/main" val="18853792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7CA284-4039-946E-4E80-326D3652F9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DA6D23A-0210-E62E-3725-86B9468441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7CDB985-2C1E-D1DC-9785-DEC229AC01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FR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C63B203-2DD5-1560-5C4D-225338F671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EA8623-F32D-F643-8D61-3B1806B54B7D}" type="slidenum">
              <a:rPr lang="de-FR" smtClean="0"/>
              <a:t>2</a:t>
            </a:fld>
            <a:endParaRPr lang="de-FR"/>
          </a:p>
        </p:txBody>
      </p:sp>
    </p:spTree>
    <p:extLst>
      <p:ext uri="{BB962C8B-B14F-4D97-AF65-F5344CB8AC3E}">
        <p14:creationId xmlns:p14="http://schemas.microsoft.com/office/powerpoint/2010/main" val="21268626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European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identity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refers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to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the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shared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cultural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,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historical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,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political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 and social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characteristics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 and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values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that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 bind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the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people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of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 Europe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together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. This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identity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can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refer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to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various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aspects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,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including</a:t>
            </a:r>
            <a:endParaRPr lang="de-DE" b="0" i="0" u="none" strike="noStrike" dirty="0">
              <a:solidFill>
                <a:srgbClr val="0D0D0D"/>
              </a:solidFill>
              <a:effectLst/>
              <a:latin typeface="Söhne"/>
            </a:endParaRPr>
          </a:p>
          <a:p>
            <a:pPr algn="l"/>
            <a:endParaRPr lang="de-DE" b="0" i="0" u="none" strike="noStrike" dirty="0">
              <a:solidFill>
                <a:srgbClr val="0D0D0D"/>
              </a:solidFill>
              <a:effectLst/>
              <a:latin typeface="Söhne"/>
            </a:endParaRPr>
          </a:p>
          <a:p>
            <a:pPr algn="l"/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1. Cultural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diversity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: Europe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is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characterized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by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 a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variety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of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cultural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traditions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,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languages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,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art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forms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 and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lifestyles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, but at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the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 same time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linked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by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common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values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 and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norms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.</a:t>
            </a:r>
          </a:p>
          <a:p>
            <a:pPr algn="l"/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2. Historical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experience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: Europe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has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 a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long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 and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complex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history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,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shaped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by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events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 such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as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the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 Roman Empire,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the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 Middle Ages,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the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 Renaissance,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the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Enlightenment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,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the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 World Wars and European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integration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.</a:t>
            </a:r>
          </a:p>
          <a:p>
            <a:pPr algn="l"/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3. Political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ideals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: The fundamental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political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ideals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often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associated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with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 European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identity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include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democracy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, human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rights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,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the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rule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of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law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 and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respect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for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cultural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diversity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.</a:t>
            </a:r>
          </a:p>
          <a:p>
            <a:pPr algn="l"/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4.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Economic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integration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: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Economic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cooperation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 and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integration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within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the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 European Union and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other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 European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organizations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help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to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 promote a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common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identity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by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creating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economic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opportunities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 and social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security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for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citizens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.</a:t>
            </a:r>
          </a:p>
          <a:p>
            <a:pPr algn="l"/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5.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Shared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values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: These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include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tolerance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,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diversity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,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solidarity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,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peace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 and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the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promotion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of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education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,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science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 and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culture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.</a:t>
            </a:r>
          </a:p>
          <a:p>
            <a:pPr algn="l"/>
            <a:endParaRPr lang="de-DE" b="0" i="0" u="none" strike="noStrike" dirty="0">
              <a:solidFill>
                <a:srgbClr val="0D0D0D"/>
              </a:solidFill>
              <a:effectLst/>
              <a:latin typeface="Söhne"/>
            </a:endParaRPr>
          </a:p>
          <a:p>
            <a:pPr algn="l"/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However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, European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identity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is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 not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homogeneous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 and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can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vary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from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region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to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region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,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country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to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country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 and individual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to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 individual.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It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is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 a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dynamic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concept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that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is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constantly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de-DE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evolving</a:t>
            </a:r>
            <a:r>
              <a:rPr lang="de-DE" b="0" i="0" u="none" strike="noStrike" dirty="0">
                <a:solidFill>
                  <a:srgbClr val="0D0D0D"/>
                </a:solidFill>
                <a:effectLst/>
                <a:latin typeface="Söhne"/>
              </a:rPr>
              <a:t>.</a:t>
            </a:r>
            <a:endParaRPr lang="de-FR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EA8623-F32D-F643-8D61-3B1806B54B7D}" type="slidenum">
              <a:rPr lang="de-FR" smtClean="0"/>
              <a:t>3</a:t>
            </a:fld>
            <a:endParaRPr lang="de-FR"/>
          </a:p>
        </p:txBody>
      </p:sp>
    </p:spTree>
    <p:extLst>
      <p:ext uri="{BB962C8B-B14F-4D97-AF65-F5344CB8AC3E}">
        <p14:creationId xmlns:p14="http://schemas.microsoft.com/office/powerpoint/2010/main" val="20479738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FR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EA8623-F32D-F643-8D61-3B1806B54B7D}" type="slidenum">
              <a:rPr lang="de-FR" smtClean="0"/>
              <a:t>6</a:t>
            </a:fld>
            <a:endParaRPr lang="de-FR"/>
          </a:p>
        </p:txBody>
      </p:sp>
    </p:spTree>
    <p:extLst>
      <p:ext uri="{BB962C8B-B14F-4D97-AF65-F5344CB8AC3E}">
        <p14:creationId xmlns:p14="http://schemas.microsoft.com/office/powerpoint/2010/main" val="3573680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EA8623-F32D-F643-8D61-3B1806B54B7D}" type="slidenum">
              <a:rPr lang="de-FR" smtClean="0"/>
              <a:t>9</a:t>
            </a:fld>
            <a:endParaRPr lang="de-FR"/>
          </a:p>
        </p:txBody>
      </p:sp>
    </p:spTree>
    <p:extLst>
      <p:ext uri="{BB962C8B-B14F-4D97-AF65-F5344CB8AC3E}">
        <p14:creationId xmlns:p14="http://schemas.microsoft.com/office/powerpoint/2010/main" val="3157500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37E826-89B2-2AC6-23DA-7EB354C793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408D33C-E0B3-AE77-1EE9-3BDAE594B5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A81E233-3214-4306-2564-59A4B6A8C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AB95-8DA7-460B-B00A-7037C8394FB0}" type="datetime1">
              <a:rPr lang="en-US" smtClean="0"/>
              <a:pPr/>
              <a:t>3/11/24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4B67EF-8801-8CA2-0214-824E830FD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602B773-7848-CC3D-EADE-D1F8361BF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268477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064574-DFCE-28CC-750C-9838551A7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A228C2B-AC29-941A-2EB9-C7A5660386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F588D05-6707-7B59-8EC1-C180134A1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AB95-8DA7-460B-B00A-7037C8394FB0}" type="datetime1">
              <a:rPr lang="en-US" smtClean="0"/>
              <a:pPr/>
              <a:t>3/11/24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F5DEC0C-075D-2D2D-E7A2-CEDA368DC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50D6CCC-6B20-D990-94AD-CD9E66771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912411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546F34A9-5182-7DEF-38CF-C2BF7D1C57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77A978D-3C1E-AD0C-6A8C-60B00103CD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0B9352F-CD9B-0461-72B3-A2749BDC3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AB95-8DA7-460B-B00A-7037C8394FB0}" type="datetime1">
              <a:rPr lang="en-US" smtClean="0"/>
              <a:pPr/>
              <a:t>3/11/24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CAACAE-4A44-0382-A50F-0DDF7CF61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98E9C2D-C4F2-F4FD-C2E8-78CDE133E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217819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2A8DF1-6A92-0B67-37A1-EABEC27BF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1B1BE86-B98B-ABC1-34F9-88D59EA390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CAC818B-F789-3CD8-67BE-D90F3D3C2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AB95-8DA7-460B-B00A-7037C8394FB0}" type="datetime1">
              <a:rPr lang="en-US" smtClean="0"/>
              <a:pPr/>
              <a:t>3/11/24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6730E4F-3FC9-26EE-05D9-153E93998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1DB151B-83A2-B5B3-3611-5A2B8AD74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74172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814BEC-F8AD-D430-2A80-F6A7548F7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A60C05D-BB9E-FEBF-2C54-4CDB5E0CD5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A0DD769-0D43-E6C2-36E0-E331B2945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AB95-8DA7-460B-B00A-7037C8394FB0}" type="datetime1">
              <a:rPr lang="en-US" smtClean="0"/>
              <a:pPr/>
              <a:t>3/11/24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E472379-9F53-48B5-776C-0B0A9A049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95CDA6-1A6B-E0A7-2EC7-745B44F6B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872754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5AA129-C2C3-C139-7176-8411106D8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D9737E7-0640-5F51-7D55-51ADC4B0F5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B129A1D-F4CE-D337-6202-C0FF695784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5FBB37A-E967-AA6B-6B83-6510D1A32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AB95-8DA7-460B-B00A-7037C8394FB0}" type="datetime1">
              <a:rPr lang="en-US" smtClean="0"/>
              <a:pPr/>
              <a:t>3/11/24</a:t>
            </a:fld>
            <a:endParaRPr lang="en-US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36ED3A7-05ED-EF9B-CD6A-FD196EDF0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04C8359-E719-51DB-18D0-926609DE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95946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C12B09-0EE1-8886-A879-9B88A163E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F33C107-6067-1E1E-F0AA-5E2C295AEF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77AD6AE-4C49-6945-3D83-199B9297BE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6A554EB-C964-5FC6-A3E5-24B8F71829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DC4DFD1-E5F1-662F-7334-EF72957B2D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6279DB3A-C9F6-DAD1-E600-ED76664F1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AB95-8DA7-460B-B00A-7037C8394FB0}" type="datetime1">
              <a:rPr lang="en-US" smtClean="0"/>
              <a:pPr/>
              <a:t>3/11/24</a:t>
            </a:fld>
            <a:endParaRPr lang="en-US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105CDF0-C32A-4F32-C12A-77A12F9FF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D566847-E5C0-0556-8223-846C038B6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783458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92F50C-0982-65E8-AF9E-A3E2F5E0F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EA51B6-65FA-E0E1-5A62-11621A6E6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AB95-8DA7-460B-B00A-7037C8394FB0}" type="datetime1">
              <a:rPr lang="en-US" smtClean="0"/>
              <a:pPr/>
              <a:t>3/11/24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090F28F-85C0-7201-2842-9A87327F4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C99576D-53C0-E690-58DB-5D0B6E6BF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293829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9DFE1DC-8FD0-2685-BC17-6A06EA12A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AB95-8DA7-460B-B00A-7037C8394FB0}" type="datetime1">
              <a:rPr lang="en-US" smtClean="0"/>
              <a:pPr/>
              <a:t>3/11/24</a:t>
            </a:fld>
            <a:endParaRPr lang="en-US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129E6FB-99BD-B426-0E5E-D0F5DF3C5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F6F6500-676D-C271-81DE-1D41B1180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50691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AB8E93-2625-B003-8233-91C84EB4D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9B06D30-D41F-2D54-A9CB-596981BF1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BAD1264-72C0-7556-2D94-9C5ABE95EF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9E11B91-9930-3EAC-F883-073488ACB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AB95-8DA7-460B-B00A-7037C8394FB0}" type="datetime1">
              <a:rPr lang="en-US" smtClean="0"/>
              <a:pPr/>
              <a:t>3/11/24</a:t>
            </a:fld>
            <a:endParaRPr lang="en-US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365DAC6-3467-A3DE-CF79-2A3E7BF33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4652348-51F6-F61D-76F7-DC1DD3C9F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2897566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9C062A-D7B0-73CD-8E75-B3AB06AB3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D7EE8A4B-628C-2E0D-28DE-C74B9D2121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64E5970-1753-B15D-8CF5-CE00C749E4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1EEF43E-71A4-08D9-3C16-E3E340A5E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AB95-8DA7-460B-B00A-7037C8394FB0}" type="datetime1">
              <a:rPr lang="en-US" smtClean="0"/>
              <a:pPr/>
              <a:t>3/11/24</a:t>
            </a:fld>
            <a:endParaRPr lang="en-US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D6CEEEF-0F2A-4593-9CFA-B408A546E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E694880-B04F-A13B-20B3-4E1D57E28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219443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A9BBECA-DC15-3A27-F169-B42F6050C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742E269-F00C-5CAF-CD4B-DC1BAE5D89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2664387-CDF2-1A43-3435-00E2ACE82E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3BAB95-8DA7-460B-B00A-7037C8394FB0}" type="datetime1">
              <a:rPr lang="en-US" smtClean="0"/>
              <a:pPr/>
              <a:t>3/11/24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31E3624-2765-9DB6-04AC-525F45C7B1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D4284C0-4FFA-4C32-313E-EFF68EE7CC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A71338-8BA2-4C79-A6C5-5A8E30081D0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761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BB0C9F48-DB56-91AD-8734-771C62CAC7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14637"/>
            <a:ext cx="9144000" cy="2387600"/>
          </a:xfrm>
        </p:spPr>
        <p:txBody>
          <a:bodyPr/>
          <a:lstStyle/>
          <a:p>
            <a:r>
              <a:rPr lang="de-DE" dirty="0">
                <a:latin typeface="Avenir Next Medium" panose="020B0503020202020204" pitchFamily="34" charset="0"/>
              </a:rPr>
              <a:t>Expert </a:t>
            </a:r>
            <a:r>
              <a:rPr lang="de-DE" dirty="0" err="1">
                <a:latin typeface="Avenir Next Medium" panose="020B0503020202020204" pitchFamily="34" charset="0"/>
              </a:rPr>
              <a:t>panel</a:t>
            </a:r>
            <a:endParaRPr lang="de-DE" dirty="0">
              <a:latin typeface="Avenir Next Medium" panose="020B0503020202020204" pitchFamily="34" charset="0"/>
            </a:endParaRPr>
          </a:p>
        </p:txBody>
      </p:sp>
      <p:sp>
        <p:nvSpPr>
          <p:cNvPr id="2" name="Untertitel 1">
            <a:extLst>
              <a:ext uri="{FF2B5EF4-FFF2-40B4-BE49-F238E27FC236}">
                <a16:creationId xmlns:a16="http://schemas.microsoft.com/office/drawing/2014/main" id="{13F5CE02-0924-53F2-B2A7-22D037BF7D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202237"/>
            <a:ext cx="9144000" cy="1655762"/>
          </a:xfrm>
        </p:spPr>
        <p:txBody>
          <a:bodyPr/>
          <a:lstStyle/>
          <a:p>
            <a:r>
              <a:rPr lang="de-DE" sz="1800" kern="1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</a:t>
            </a:r>
            <a:r>
              <a:rPr lang="de-DE" sz="1800" kern="1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</a:t>
            </a:r>
            <a:r>
              <a:rPr lang="de-DE" sz="1800" kern="1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800" kern="1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</a:t>
            </a:r>
            <a:r>
              <a:rPr lang="de-DE" sz="1800" kern="1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800" kern="1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</a:t>
            </a:r>
            <a:r>
              <a:rPr lang="de-DE" sz="1800" kern="1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form a </a:t>
            </a:r>
            <a:r>
              <a:rPr lang="de-DE" sz="1800" kern="1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common</a:t>
            </a:r>
            <a:r>
              <a:rPr lang="de-DE" sz="1800" kern="1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'European </a:t>
            </a:r>
            <a:r>
              <a:rPr lang="de-DE" sz="1800" kern="1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identity</a:t>
            </a:r>
            <a:r>
              <a:rPr lang="de-DE" sz="1800" kern="1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' </a:t>
            </a:r>
            <a:r>
              <a:rPr lang="de-DE" sz="1800" kern="1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from</a:t>
            </a:r>
            <a:r>
              <a:rPr lang="de-DE" sz="1800" kern="1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800" kern="1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de-DE" sz="1800" kern="1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800" kern="1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mosaic</a:t>
            </a:r>
            <a:r>
              <a:rPr lang="de-DE" sz="1800" kern="1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800" kern="1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de-DE" sz="1800" kern="1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European </a:t>
            </a:r>
            <a:r>
              <a:rPr lang="de-DE" sz="1800" kern="1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diversity</a:t>
            </a:r>
            <a:r>
              <a:rPr lang="de-DE" sz="1800" kern="1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800" kern="1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de-DE" sz="1800" kern="1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800" kern="1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brings</a:t>
            </a:r>
            <a:r>
              <a:rPr lang="de-DE" sz="1800" kern="1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800" kern="1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de-DE" sz="1800" kern="1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individual </a:t>
            </a:r>
            <a:r>
              <a:rPr lang="de-DE" sz="1800" kern="1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parts</a:t>
            </a:r>
            <a:r>
              <a:rPr lang="de-DE" sz="1800" kern="1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800" kern="1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together</a:t>
            </a:r>
            <a:r>
              <a:rPr lang="de-DE" sz="1800" kern="1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800" kern="1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into</a:t>
            </a:r>
            <a:r>
              <a:rPr lang="de-DE" sz="1800" kern="1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de-DE" sz="1800" kern="1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coherent</a:t>
            </a:r>
            <a:r>
              <a:rPr lang="de-DE" sz="1800" kern="1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800" kern="1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whole</a:t>
            </a:r>
            <a:r>
              <a:rPr lang="de-DE" sz="1800" kern="1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?"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1A6DC92-009F-1DC8-6668-E107EDFADF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260251"/>
            <a:ext cx="7772400" cy="310877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39FC8E1-44A6-8AFE-EB96-8D56935B9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40754"/>
            <a:ext cx="1255776" cy="61724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1F7263B-F712-7FEB-9457-B218A7600C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3448" y="6288880"/>
            <a:ext cx="2485552" cy="52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728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EFA70D-446E-9ED2-DC66-D4BB4A5C37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5613FA-8053-49DB-70A6-402BBA125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de-DE" sz="4400" cap="small" dirty="0" err="1">
                <a:solidFill>
                  <a:schemeClr val="tx1"/>
                </a:solidFill>
                <a:latin typeface="Avenir Next Medium" panose="020B0503020202020204" pitchFamily="34" charset="0"/>
              </a:rPr>
              <a:t>What</a:t>
            </a:r>
            <a:r>
              <a:rPr lang="de-DE" sz="4400" cap="small" dirty="0">
                <a:solidFill>
                  <a:schemeClr val="tx1"/>
                </a:solidFill>
                <a:latin typeface="Avenir Next Medium" panose="020B0503020202020204" pitchFamily="34" charset="0"/>
              </a:rPr>
              <a:t> </a:t>
            </a:r>
            <a:r>
              <a:rPr lang="de-DE" cap="small" dirty="0" err="1">
                <a:latin typeface="Avenir Next Medium" panose="020B0503020202020204" pitchFamily="34" charset="0"/>
              </a:rPr>
              <a:t>is</a:t>
            </a:r>
            <a:r>
              <a:rPr lang="de-DE" cap="small" dirty="0">
                <a:latin typeface="Avenir Next Medium" panose="020B0503020202020204" pitchFamily="34" charset="0"/>
              </a:rPr>
              <a:t> </a:t>
            </a:r>
            <a:r>
              <a:rPr lang="de-DE" sz="4400" cap="small" dirty="0" err="1">
                <a:solidFill>
                  <a:schemeClr val="tx1"/>
                </a:solidFill>
                <a:latin typeface="Avenir Next Medium" panose="020B0503020202020204" pitchFamily="34" charset="0"/>
              </a:rPr>
              <a:t>european</a:t>
            </a:r>
            <a:r>
              <a:rPr lang="de-DE" sz="4400" cap="small" dirty="0">
                <a:solidFill>
                  <a:schemeClr val="tx1"/>
                </a:solidFill>
                <a:latin typeface="Avenir Next Medium" panose="020B0503020202020204" pitchFamily="34" charset="0"/>
              </a:rPr>
              <a:t> </a:t>
            </a:r>
            <a:r>
              <a:rPr lang="de-DE" sz="4400" cap="small" dirty="0" err="1">
                <a:solidFill>
                  <a:schemeClr val="tx1"/>
                </a:solidFill>
                <a:latin typeface="Avenir Next Medium" panose="020B0503020202020204" pitchFamily="34" charset="0"/>
              </a:rPr>
              <a:t>identity</a:t>
            </a:r>
            <a:r>
              <a:rPr lang="de-DE" sz="4400" cap="small" dirty="0">
                <a:solidFill>
                  <a:schemeClr val="tx1"/>
                </a:solidFill>
                <a:latin typeface="Avenir Next Medium" panose="020B0503020202020204" pitchFamily="34" charset="0"/>
              </a:rPr>
              <a:t>?</a:t>
            </a:r>
            <a:endParaRPr lang="de-DE" sz="3600" dirty="0">
              <a:solidFill>
                <a:schemeClr val="tx1"/>
              </a:solidFill>
              <a:latin typeface="Avenir Next Medium" panose="020B0503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293965F-FCBA-85C5-8D75-CE57424A8D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algn="just"/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feel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European? </a:t>
            </a:r>
          </a:p>
          <a:p>
            <a:pPr algn="just"/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understand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by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common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European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identity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  <a:p>
            <a:pPr algn="just"/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characterizes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Europe and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EU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FFCCB48-6310-B4B6-B88F-8D8C1A51B4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40754"/>
            <a:ext cx="1255776" cy="61724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39A8F3B8-68E6-17BA-501A-0F0DD1CD86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2560476" cy="102412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4CB26D7-B903-5D3E-D3BD-468B0FF20F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3448" y="6288880"/>
            <a:ext cx="2485552" cy="52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8321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654328-6D88-4747-9100-2D147347B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de-DE" sz="4400" cap="small" dirty="0" err="1">
                <a:solidFill>
                  <a:schemeClr val="tx1"/>
                </a:solidFill>
                <a:latin typeface="Avenir Next Medium" panose="020B0503020202020204" pitchFamily="34" charset="0"/>
              </a:rPr>
              <a:t>What</a:t>
            </a:r>
            <a:r>
              <a:rPr lang="de-DE" sz="4400" cap="small" dirty="0">
                <a:solidFill>
                  <a:schemeClr val="tx1"/>
                </a:solidFill>
                <a:latin typeface="Avenir Next Medium" panose="020B0503020202020204" pitchFamily="34" charset="0"/>
              </a:rPr>
              <a:t> </a:t>
            </a:r>
            <a:r>
              <a:rPr lang="de-DE" sz="4400" cap="small" dirty="0" err="1">
                <a:solidFill>
                  <a:schemeClr val="tx1"/>
                </a:solidFill>
                <a:latin typeface="Avenir Next Medium" panose="020B0503020202020204" pitchFamily="34" charset="0"/>
              </a:rPr>
              <a:t>is</a:t>
            </a:r>
            <a:r>
              <a:rPr lang="de-DE" sz="4400" cap="small" dirty="0">
                <a:solidFill>
                  <a:schemeClr val="tx1"/>
                </a:solidFill>
                <a:latin typeface="Avenir Next Medium" panose="020B0503020202020204" pitchFamily="34" charset="0"/>
              </a:rPr>
              <a:t> </a:t>
            </a:r>
            <a:r>
              <a:rPr lang="de-DE" sz="4400" cap="small" dirty="0" err="1">
                <a:solidFill>
                  <a:schemeClr val="tx1"/>
                </a:solidFill>
                <a:latin typeface="Avenir Next Medium" panose="020B0503020202020204" pitchFamily="34" charset="0"/>
              </a:rPr>
              <a:t>european</a:t>
            </a:r>
            <a:r>
              <a:rPr lang="de-DE" sz="4400" cap="small" dirty="0">
                <a:solidFill>
                  <a:schemeClr val="tx1"/>
                </a:solidFill>
                <a:latin typeface="Avenir Next Medium" panose="020B0503020202020204" pitchFamily="34" charset="0"/>
              </a:rPr>
              <a:t> </a:t>
            </a:r>
            <a:r>
              <a:rPr lang="de-DE" sz="4400" cap="small" dirty="0" err="1">
                <a:solidFill>
                  <a:schemeClr val="tx1"/>
                </a:solidFill>
                <a:latin typeface="Avenir Next Medium" panose="020B0503020202020204" pitchFamily="34" charset="0"/>
              </a:rPr>
              <a:t>identity</a:t>
            </a:r>
            <a:r>
              <a:rPr lang="de-DE" sz="4400" cap="small" dirty="0">
                <a:solidFill>
                  <a:schemeClr val="tx1"/>
                </a:solidFill>
                <a:latin typeface="Avenir Next Medium" panose="020B0503020202020204" pitchFamily="34" charset="0"/>
              </a:rPr>
              <a:t>?</a:t>
            </a:r>
            <a:endParaRPr lang="de-DE" sz="3600" dirty="0">
              <a:solidFill>
                <a:schemeClr val="tx1"/>
              </a:solidFill>
              <a:latin typeface="Avenir Next Medium" panose="020B0503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1F82B69-22B1-FB4B-B28D-7634EEFA8B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 algn="l">
              <a:buNone/>
            </a:pPr>
            <a:endParaRPr lang="de-DE" sz="1600" b="0" i="0" u="none" strike="noStrike" dirty="0">
              <a:solidFill>
                <a:srgbClr val="0D0D0D"/>
              </a:solidFill>
              <a:effectLst/>
              <a:latin typeface="Söhne"/>
            </a:endParaRPr>
          </a:p>
          <a:p>
            <a:pPr algn="just"/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people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Europe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are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bound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together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by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common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social,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cultural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historical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political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characteristics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pPr algn="just"/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European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identity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has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several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aspects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These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include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example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political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ideals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shared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values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common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historical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experiences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pPr algn="just"/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concept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European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identity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dynamic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constantly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evolving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9D93120-32E2-853E-7753-41D224D1B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40754"/>
            <a:ext cx="1255776" cy="61724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64DDBDC-1699-12CA-E1F4-EDAE357E8B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2560476" cy="102412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B4B702D-09B3-1DE2-3912-87FF39729D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3448" y="6288880"/>
            <a:ext cx="2485552" cy="52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485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C34E98-C360-82A0-04C1-50BE223A67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7BD45C-E9EE-0B1C-A4D6-52AB7BD72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de-DE" sz="4400" cap="small" dirty="0" err="1">
                <a:solidFill>
                  <a:schemeClr val="tx1"/>
                </a:solidFill>
                <a:latin typeface="Avenir Next Medium" panose="020B0503020202020204" pitchFamily="34" charset="0"/>
              </a:rPr>
              <a:t>Procedure</a:t>
            </a:r>
            <a:r>
              <a:rPr lang="de-DE" sz="4400" cap="small" dirty="0">
                <a:solidFill>
                  <a:schemeClr val="tx1"/>
                </a:solidFill>
                <a:latin typeface="Avenir Next Medium" panose="020B0503020202020204" pitchFamily="34" charset="0"/>
              </a:rPr>
              <a:t> </a:t>
            </a:r>
            <a:r>
              <a:rPr lang="de-DE" sz="4400" cap="small" dirty="0" err="1">
                <a:solidFill>
                  <a:schemeClr val="tx1"/>
                </a:solidFill>
                <a:latin typeface="Avenir Next Medium" panose="020B0503020202020204" pitchFamily="34" charset="0"/>
              </a:rPr>
              <a:t>of</a:t>
            </a:r>
            <a:r>
              <a:rPr lang="de-DE" sz="4400" cap="small" dirty="0">
                <a:solidFill>
                  <a:schemeClr val="tx1"/>
                </a:solidFill>
                <a:latin typeface="Avenir Next Medium" panose="020B0503020202020204" pitchFamily="34" charset="0"/>
              </a:rPr>
              <a:t> </a:t>
            </a:r>
            <a:r>
              <a:rPr lang="de-DE" sz="4400" cap="small" dirty="0" err="1">
                <a:solidFill>
                  <a:schemeClr val="tx1"/>
                </a:solidFill>
                <a:latin typeface="Avenir Next Medium" panose="020B0503020202020204" pitchFamily="34" charset="0"/>
              </a:rPr>
              <a:t>the</a:t>
            </a:r>
            <a:r>
              <a:rPr lang="de-DE" sz="4400" cap="small" dirty="0">
                <a:solidFill>
                  <a:schemeClr val="tx1"/>
                </a:solidFill>
                <a:latin typeface="Avenir Next Medium" panose="020B0503020202020204" pitchFamily="34" charset="0"/>
              </a:rPr>
              <a:t> expert </a:t>
            </a:r>
            <a:r>
              <a:rPr lang="de-DE" sz="4400" cap="small" dirty="0" err="1">
                <a:solidFill>
                  <a:schemeClr val="tx1"/>
                </a:solidFill>
                <a:latin typeface="Avenir Next Medium" panose="020B0503020202020204" pitchFamily="34" charset="0"/>
              </a:rPr>
              <a:t>panel</a:t>
            </a:r>
            <a:endParaRPr lang="de-DE" sz="3600" dirty="0">
              <a:solidFill>
                <a:schemeClr val="tx1"/>
              </a:solidFill>
              <a:latin typeface="Avenir Next Medium" panose="020B0503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7428F2E-E4F2-2469-2E73-FAC12FA627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algn="just"/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Each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group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assigned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role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whose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position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they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are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represent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during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expert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panel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pPr algn="just"/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will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given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enough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time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prepare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expert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panel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within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your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group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pPr algn="just"/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Initially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one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person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each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group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takes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expert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panel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During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discussion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each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group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must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replace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person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taking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discussion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at least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once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9BFD145-D94E-71C7-BBDF-1C7B775161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40754"/>
            <a:ext cx="1255776" cy="61724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F0D4B4A-B183-0DF6-14CF-EA6085F295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2560476" cy="102412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53E28C3-FF20-E5D9-9602-3AB8C310EB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3448" y="6288880"/>
            <a:ext cx="2485552" cy="52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6203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654328-6D88-4747-9100-2D147347B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de-DE" sz="4400" cap="small" dirty="0" err="1">
                <a:solidFill>
                  <a:schemeClr val="tx1"/>
                </a:solidFill>
                <a:latin typeface="Avenir Next Medium" panose="020B0503020202020204" pitchFamily="34" charset="0"/>
              </a:rPr>
              <a:t>Procedure</a:t>
            </a:r>
            <a:r>
              <a:rPr lang="de-DE" sz="4400" cap="small" dirty="0">
                <a:solidFill>
                  <a:schemeClr val="tx1"/>
                </a:solidFill>
                <a:latin typeface="Avenir Next Medium" panose="020B0503020202020204" pitchFamily="34" charset="0"/>
              </a:rPr>
              <a:t> </a:t>
            </a:r>
            <a:r>
              <a:rPr lang="de-DE" sz="4400" cap="small" dirty="0" err="1">
                <a:solidFill>
                  <a:schemeClr val="tx1"/>
                </a:solidFill>
                <a:latin typeface="Avenir Next Medium" panose="020B0503020202020204" pitchFamily="34" charset="0"/>
              </a:rPr>
              <a:t>of</a:t>
            </a:r>
            <a:r>
              <a:rPr lang="de-DE" sz="4400" cap="small" dirty="0">
                <a:solidFill>
                  <a:schemeClr val="tx1"/>
                </a:solidFill>
                <a:latin typeface="Avenir Next Medium" panose="020B0503020202020204" pitchFamily="34" charset="0"/>
              </a:rPr>
              <a:t> </a:t>
            </a:r>
            <a:r>
              <a:rPr lang="de-DE" sz="4400" cap="small" dirty="0" err="1">
                <a:solidFill>
                  <a:schemeClr val="tx1"/>
                </a:solidFill>
                <a:latin typeface="Avenir Next Medium" panose="020B0503020202020204" pitchFamily="34" charset="0"/>
              </a:rPr>
              <a:t>the</a:t>
            </a:r>
            <a:r>
              <a:rPr lang="de-DE" sz="4400" cap="small" dirty="0">
                <a:solidFill>
                  <a:schemeClr val="tx1"/>
                </a:solidFill>
                <a:latin typeface="Avenir Next Medium" panose="020B0503020202020204" pitchFamily="34" charset="0"/>
              </a:rPr>
              <a:t> expert </a:t>
            </a:r>
            <a:r>
              <a:rPr lang="de-DE" sz="4400" cap="small" dirty="0" err="1">
                <a:solidFill>
                  <a:schemeClr val="tx1"/>
                </a:solidFill>
                <a:latin typeface="Avenir Next Medium" panose="020B0503020202020204" pitchFamily="34" charset="0"/>
              </a:rPr>
              <a:t>panel</a:t>
            </a:r>
            <a:endParaRPr lang="de-DE" sz="3600" dirty="0">
              <a:solidFill>
                <a:schemeClr val="tx1"/>
              </a:solidFill>
              <a:latin typeface="Avenir Next Medium" panose="020B0503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1F82B69-22B1-FB4B-B28D-7634EEFA8B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algn="just"/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initiate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swap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either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person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having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discussion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person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group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signals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that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change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desired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pPr algn="just"/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Swap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places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solidFill>
                  <a:srgbClr val="C28DB2"/>
                </a:solidFill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without</a:t>
            </a:r>
            <a:r>
              <a:rPr lang="de-DE" sz="2400" dirty="0">
                <a:solidFill>
                  <a:srgbClr val="C28DB2"/>
                </a:solidFill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solidFill>
                  <a:srgbClr val="C28DB2"/>
                </a:solidFill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attracting</a:t>
            </a:r>
            <a:r>
              <a:rPr lang="de-DE" sz="2400" dirty="0">
                <a:solidFill>
                  <a:srgbClr val="C28DB2"/>
                </a:solidFill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solidFill>
                  <a:srgbClr val="C28DB2"/>
                </a:solidFill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attention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The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person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group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moves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front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specialist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podium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person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previously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taking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discussion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sits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group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9D93120-32E2-853E-7753-41D224D1B0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40754"/>
            <a:ext cx="1255776" cy="61724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64DDBDC-1699-12CA-E1F4-EDAE357E8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2560476" cy="102412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F1A7671-1B6E-7A31-62CC-B1889C7A34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3448" y="6288880"/>
            <a:ext cx="2485552" cy="52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3953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654328-6D88-4747-9100-2D147347B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de-DE" sz="3600" dirty="0" err="1">
                <a:solidFill>
                  <a:schemeClr val="tx1"/>
                </a:solidFill>
                <a:latin typeface="Avenir Next Medium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</a:t>
            </a:r>
            <a:r>
              <a:rPr lang="de-DE" sz="3600" dirty="0">
                <a:solidFill>
                  <a:schemeClr val="tx1"/>
                </a:solidFill>
                <a:latin typeface="Avenir Next Medium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 </a:t>
            </a:r>
            <a:r>
              <a:rPr lang="de-DE" sz="3600" dirty="0" err="1">
                <a:solidFill>
                  <a:schemeClr val="tx1"/>
                </a:solidFill>
                <a:latin typeface="Avenir Next Medium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</a:t>
            </a:r>
            <a:r>
              <a:rPr lang="de-DE" sz="3600" dirty="0">
                <a:solidFill>
                  <a:schemeClr val="tx1"/>
                </a:solidFill>
                <a:latin typeface="Avenir Next Medium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3600" dirty="0" err="1">
                <a:solidFill>
                  <a:schemeClr val="tx1"/>
                </a:solidFill>
                <a:latin typeface="Avenir Next Medium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need</a:t>
            </a:r>
            <a:r>
              <a:rPr lang="de-DE" sz="3600" dirty="0">
                <a:solidFill>
                  <a:schemeClr val="tx1"/>
                </a:solidFill>
                <a:latin typeface="Avenir Next Medium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3600" dirty="0" err="1">
                <a:solidFill>
                  <a:schemeClr val="tx1"/>
                </a:solidFill>
                <a:latin typeface="Avenir Next Medium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</a:t>
            </a:r>
            <a:r>
              <a:rPr lang="de-DE" sz="3600" dirty="0">
                <a:solidFill>
                  <a:schemeClr val="tx1"/>
                </a:solidFill>
                <a:latin typeface="Avenir Next Medium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3600" dirty="0" err="1">
                <a:solidFill>
                  <a:schemeClr val="tx1"/>
                </a:solidFill>
                <a:latin typeface="Avenir Next Medium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look</a:t>
            </a:r>
            <a:r>
              <a:rPr lang="de-DE" sz="3600" dirty="0">
                <a:solidFill>
                  <a:schemeClr val="tx1"/>
                </a:solidFill>
                <a:latin typeface="Avenir Next Medium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out </a:t>
            </a:r>
            <a:r>
              <a:rPr lang="de-DE" sz="3600" dirty="0" err="1">
                <a:solidFill>
                  <a:schemeClr val="tx1"/>
                </a:solidFill>
                <a:latin typeface="Avenir Next Medium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</a:t>
            </a:r>
            <a:r>
              <a:rPr lang="de-DE" sz="3600" dirty="0">
                <a:solidFill>
                  <a:schemeClr val="tx1"/>
                </a:solidFill>
                <a:latin typeface="Avenir Next Medium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1F82B69-22B1-FB4B-B28D-7634EEFA8B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r>
              <a:rPr lang="de-DE" sz="2400" dirty="0" err="1">
                <a:latin typeface="Avenir Next" panose="020B0503020202020204" pitchFamily="34" charset="0"/>
              </a:rPr>
              <a:t>It</a:t>
            </a:r>
            <a:r>
              <a:rPr lang="de-DE" sz="2400" dirty="0"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</a:rPr>
              <a:t>is</a:t>
            </a:r>
            <a:r>
              <a:rPr lang="de-DE" sz="2400" dirty="0"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</a:rPr>
              <a:t>important</a:t>
            </a:r>
            <a:r>
              <a:rPr lang="de-DE" sz="2400" dirty="0"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</a:rPr>
              <a:t>that</a:t>
            </a:r>
            <a:r>
              <a:rPr lang="de-DE" sz="2400" dirty="0"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</a:rPr>
              <a:t>you</a:t>
            </a:r>
            <a:r>
              <a:rPr lang="de-DE" sz="2400" dirty="0"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</a:rPr>
              <a:t>remain</a:t>
            </a:r>
            <a:r>
              <a:rPr lang="de-DE" sz="2400" dirty="0">
                <a:latin typeface="Avenir Next" panose="020B0503020202020204" pitchFamily="34" charset="0"/>
              </a:rPr>
              <a:t> in </a:t>
            </a:r>
            <a:r>
              <a:rPr lang="de-DE" sz="2400" dirty="0" err="1">
                <a:latin typeface="Avenir Next" panose="020B0503020202020204" pitchFamily="34" charset="0"/>
              </a:rPr>
              <a:t>your</a:t>
            </a:r>
            <a:r>
              <a:rPr lang="de-DE" sz="2400" dirty="0"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</a:rPr>
              <a:t>role</a:t>
            </a:r>
            <a:r>
              <a:rPr lang="de-DE" sz="2400" dirty="0">
                <a:latin typeface="Avenir Next" panose="020B0503020202020204" pitchFamily="34" charset="0"/>
              </a:rPr>
              <a:t>. </a:t>
            </a:r>
            <a:r>
              <a:rPr lang="de-DE" sz="2400" dirty="0" err="1">
                <a:latin typeface="Avenir Next" panose="020B0503020202020204" pitchFamily="34" charset="0"/>
              </a:rPr>
              <a:t>Your</a:t>
            </a:r>
            <a:r>
              <a:rPr lang="de-DE" sz="2400" dirty="0">
                <a:latin typeface="Avenir Next" panose="020B0503020202020204" pitchFamily="34" charset="0"/>
              </a:rPr>
              <a:t> own </a:t>
            </a:r>
            <a:r>
              <a:rPr lang="de-DE" sz="2400" dirty="0" err="1">
                <a:latin typeface="Avenir Next" panose="020B0503020202020204" pitchFamily="34" charset="0"/>
              </a:rPr>
              <a:t>opinion</a:t>
            </a:r>
            <a:r>
              <a:rPr lang="de-DE" sz="2400" dirty="0">
                <a:latin typeface="Avenir Next" panose="020B0503020202020204" pitchFamily="34" charset="0"/>
              </a:rPr>
              <a:t> and </a:t>
            </a:r>
            <a:r>
              <a:rPr lang="de-DE" sz="2400" dirty="0" err="1">
                <a:latin typeface="Avenir Next" panose="020B0503020202020204" pitchFamily="34" charset="0"/>
              </a:rPr>
              <a:t>position</a:t>
            </a:r>
            <a:r>
              <a:rPr lang="de-DE" sz="2400" dirty="0"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</a:rPr>
              <a:t>are</a:t>
            </a:r>
            <a:r>
              <a:rPr lang="de-DE" sz="2400" dirty="0">
                <a:latin typeface="Avenir Next" panose="020B0503020202020204" pitchFamily="34" charset="0"/>
              </a:rPr>
              <a:t> not relevant </a:t>
            </a:r>
            <a:r>
              <a:rPr lang="de-DE" sz="2400" dirty="0" err="1">
                <a:latin typeface="Avenir Next" panose="020B0503020202020204" pitchFamily="34" charset="0"/>
              </a:rPr>
              <a:t>during</a:t>
            </a:r>
            <a:r>
              <a:rPr lang="de-DE" sz="2400" dirty="0"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</a:rPr>
              <a:t>the</a:t>
            </a:r>
            <a:r>
              <a:rPr lang="de-DE" sz="2400" dirty="0">
                <a:latin typeface="Avenir Next" panose="020B0503020202020204" pitchFamily="34" charset="0"/>
              </a:rPr>
              <a:t> expert </a:t>
            </a:r>
            <a:r>
              <a:rPr lang="de-DE" sz="2400" dirty="0" err="1">
                <a:latin typeface="Avenir Next" panose="020B0503020202020204" pitchFamily="34" charset="0"/>
              </a:rPr>
              <a:t>panel</a:t>
            </a:r>
            <a:r>
              <a:rPr lang="de-DE" sz="2400" dirty="0">
                <a:latin typeface="Avenir Next" panose="020B0503020202020204" pitchFamily="34" charset="0"/>
              </a:rPr>
              <a:t>.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9D93120-32E2-853E-7753-41D224D1B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40754"/>
            <a:ext cx="1255776" cy="61724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64DDBDC-1699-12CA-E1F4-EDAE357E8B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2560476" cy="102412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E6BCD64-50B3-FFCF-6C59-23A760E796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3448" y="6288880"/>
            <a:ext cx="2485552" cy="52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6254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654328-6D88-4747-9100-2D147347B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de-DE" sz="4400" cap="small" dirty="0" err="1">
                <a:solidFill>
                  <a:schemeClr val="tx1"/>
                </a:solidFill>
                <a:latin typeface="Avenir Next Medium" panose="020B0503020202020204" pitchFamily="34" charset="0"/>
              </a:rPr>
              <a:t>Preparation</a:t>
            </a:r>
            <a:r>
              <a:rPr lang="de-DE" sz="4400" cap="small" dirty="0">
                <a:solidFill>
                  <a:schemeClr val="tx1"/>
                </a:solidFill>
                <a:latin typeface="Avenir Next Medium" panose="020B0503020202020204" pitchFamily="34" charset="0"/>
              </a:rPr>
              <a:t> </a:t>
            </a:r>
            <a:r>
              <a:rPr lang="de-DE" sz="4400" cap="small" dirty="0" err="1">
                <a:solidFill>
                  <a:schemeClr val="tx1"/>
                </a:solidFill>
                <a:latin typeface="Avenir Next Medium" panose="020B0503020202020204" pitchFamily="34" charset="0"/>
              </a:rPr>
              <a:t>of</a:t>
            </a:r>
            <a:r>
              <a:rPr lang="de-DE" sz="4400" cap="small" dirty="0">
                <a:solidFill>
                  <a:schemeClr val="tx1"/>
                </a:solidFill>
                <a:latin typeface="Avenir Next Medium" panose="020B0503020202020204" pitchFamily="34" charset="0"/>
              </a:rPr>
              <a:t> </a:t>
            </a:r>
            <a:r>
              <a:rPr lang="de-DE" sz="4400" cap="small" dirty="0" err="1">
                <a:solidFill>
                  <a:schemeClr val="tx1"/>
                </a:solidFill>
                <a:latin typeface="Avenir Next Medium" panose="020B0503020202020204" pitchFamily="34" charset="0"/>
              </a:rPr>
              <a:t>the</a:t>
            </a:r>
            <a:r>
              <a:rPr lang="de-DE" sz="4400" cap="small" dirty="0">
                <a:solidFill>
                  <a:schemeClr val="tx1"/>
                </a:solidFill>
                <a:latin typeface="Avenir Next Medium" panose="020B0503020202020204" pitchFamily="34" charset="0"/>
              </a:rPr>
              <a:t> expert </a:t>
            </a:r>
            <a:r>
              <a:rPr lang="de-DE" sz="4400" cap="small" dirty="0" err="1">
                <a:solidFill>
                  <a:schemeClr val="tx1"/>
                </a:solidFill>
                <a:latin typeface="Avenir Next Medium" panose="020B0503020202020204" pitchFamily="34" charset="0"/>
              </a:rPr>
              <a:t>panel</a:t>
            </a:r>
            <a:endParaRPr lang="de-DE" sz="3600" dirty="0">
              <a:solidFill>
                <a:schemeClr val="tx1"/>
              </a:solidFill>
              <a:latin typeface="Avenir Next Medium" panose="020B0503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1F82B69-22B1-FB4B-B28D-7634EEFA8B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r>
              <a:rPr lang="de-DE" sz="2400" dirty="0" err="1">
                <a:latin typeface="Avenir Next" panose="020B0503020202020204" pitchFamily="34" charset="0"/>
              </a:rPr>
              <a:t>Develop</a:t>
            </a:r>
            <a:r>
              <a:rPr lang="de-DE" sz="2400" dirty="0"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</a:rPr>
              <a:t>arguments</a:t>
            </a:r>
            <a:r>
              <a:rPr lang="de-DE" sz="2400" dirty="0"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</a:rPr>
              <a:t>for</a:t>
            </a:r>
            <a:r>
              <a:rPr lang="de-DE" sz="2400" dirty="0"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</a:rPr>
              <a:t>your</a:t>
            </a:r>
            <a:r>
              <a:rPr lang="de-DE" sz="2400" dirty="0"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</a:rPr>
              <a:t>role</a:t>
            </a:r>
            <a:r>
              <a:rPr lang="de-DE" sz="2400" dirty="0">
                <a:latin typeface="Avenir Next" panose="020B0503020202020204" pitchFamily="34" charset="0"/>
              </a:rPr>
              <a:t> and </a:t>
            </a:r>
            <a:r>
              <a:rPr lang="de-DE" sz="2400" dirty="0" err="1">
                <a:latin typeface="Avenir Next" panose="020B0503020202020204" pitchFamily="34" charset="0"/>
              </a:rPr>
              <a:t>your</a:t>
            </a:r>
            <a:r>
              <a:rPr lang="de-DE" sz="2400" dirty="0"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</a:rPr>
              <a:t>position</a:t>
            </a:r>
            <a:r>
              <a:rPr lang="de-DE" sz="2400" dirty="0"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</a:rPr>
              <a:t>based</a:t>
            </a:r>
            <a:r>
              <a:rPr lang="de-DE" sz="2400" dirty="0">
                <a:latin typeface="Avenir Next" panose="020B0503020202020204" pitchFamily="34" charset="0"/>
              </a:rPr>
              <a:t> on </a:t>
            </a:r>
            <a:r>
              <a:rPr lang="de-DE" sz="2400" dirty="0" err="1">
                <a:latin typeface="Avenir Next" panose="020B0503020202020204" pitchFamily="34" charset="0"/>
              </a:rPr>
              <a:t>the</a:t>
            </a:r>
            <a:r>
              <a:rPr lang="de-DE" sz="2400" dirty="0"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</a:rPr>
              <a:t>content</a:t>
            </a:r>
            <a:r>
              <a:rPr lang="de-DE" sz="2400" dirty="0"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</a:rPr>
              <a:t>you</a:t>
            </a:r>
            <a:r>
              <a:rPr lang="de-DE" sz="2400" dirty="0"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</a:rPr>
              <a:t>have</a:t>
            </a:r>
            <a:r>
              <a:rPr lang="de-DE" sz="2400" dirty="0"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</a:rPr>
              <a:t>worked</a:t>
            </a:r>
            <a:r>
              <a:rPr lang="de-DE" sz="2400" dirty="0">
                <a:latin typeface="Avenir Next" panose="020B0503020202020204" pitchFamily="34" charset="0"/>
              </a:rPr>
              <a:t> on so </a:t>
            </a:r>
            <a:r>
              <a:rPr lang="de-DE" sz="2400" dirty="0" err="1">
                <a:latin typeface="Avenir Next" panose="020B0503020202020204" pitchFamily="34" charset="0"/>
              </a:rPr>
              <a:t>far</a:t>
            </a:r>
            <a:r>
              <a:rPr lang="de-DE" sz="2400" dirty="0">
                <a:latin typeface="Avenir Next" panose="020B0503020202020204" pitchFamily="34" charset="0"/>
              </a:rPr>
              <a:t>. </a:t>
            </a:r>
          </a:p>
          <a:p>
            <a:r>
              <a:rPr lang="de-DE" sz="2400" dirty="0">
                <a:latin typeface="Avenir Next" panose="020B0503020202020204" pitchFamily="34" charset="0"/>
              </a:rPr>
              <a:t>Think </a:t>
            </a:r>
            <a:r>
              <a:rPr lang="de-DE" sz="2400" dirty="0" err="1">
                <a:latin typeface="Avenir Next" panose="020B0503020202020204" pitchFamily="34" charset="0"/>
              </a:rPr>
              <a:t>about</a:t>
            </a:r>
            <a:r>
              <a:rPr lang="de-DE" sz="2400" dirty="0"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</a:rPr>
              <a:t>which</a:t>
            </a:r>
            <a:r>
              <a:rPr lang="de-DE" sz="2400" dirty="0"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</a:rPr>
              <a:t>arguments</a:t>
            </a:r>
            <a:r>
              <a:rPr lang="de-DE" sz="2400" dirty="0"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</a:rPr>
              <a:t>could</a:t>
            </a:r>
            <a:r>
              <a:rPr lang="de-DE" sz="2400" dirty="0"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</a:rPr>
              <a:t>be</a:t>
            </a:r>
            <a:r>
              <a:rPr lang="de-DE" sz="2400" dirty="0"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</a:rPr>
              <a:t>used</a:t>
            </a:r>
            <a:r>
              <a:rPr lang="de-DE" sz="2400" dirty="0"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</a:rPr>
              <a:t>against</a:t>
            </a:r>
            <a:r>
              <a:rPr lang="de-DE" sz="2400" dirty="0"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</a:rPr>
              <a:t>your</a:t>
            </a:r>
            <a:r>
              <a:rPr lang="de-DE" sz="2400" dirty="0"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</a:rPr>
              <a:t>position</a:t>
            </a:r>
            <a:r>
              <a:rPr lang="de-DE" sz="2400" dirty="0">
                <a:latin typeface="Avenir Next" panose="020B0503020202020204" pitchFamily="34" charset="0"/>
              </a:rPr>
              <a:t>. </a:t>
            </a:r>
            <a:r>
              <a:rPr lang="de-DE" sz="2400" dirty="0" err="1">
                <a:latin typeface="Avenir Next" panose="020B0503020202020204" pitchFamily="34" charset="0"/>
              </a:rPr>
              <a:t>Develop</a:t>
            </a:r>
            <a:r>
              <a:rPr lang="de-DE" sz="2400" dirty="0">
                <a:latin typeface="Avenir Next" panose="020B0503020202020204" pitchFamily="34" charset="0"/>
              </a:rPr>
              <a:t> counter-arguments. </a:t>
            </a:r>
          </a:p>
          <a:p>
            <a:r>
              <a:rPr lang="de-DE" sz="2400" dirty="0">
                <a:latin typeface="Avenir Next" panose="020B0503020202020204" pitchFamily="34" charset="0"/>
              </a:rPr>
              <a:t>Work out an </a:t>
            </a:r>
            <a:r>
              <a:rPr lang="de-DE" sz="2400" dirty="0" err="1">
                <a:latin typeface="Avenir Next" panose="020B0503020202020204" pitchFamily="34" charset="0"/>
              </a:rPr>
              <a:t>introduction</a:t>
            </a:r>
            <a:r>
              <a:rPr lang="de-DE" sz="2400" dirty="0"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</a:rPr>
              <a:t>to</a:t>
            </a:r>
            <a:r>
              <a:rPr lang="de-DE" sz="2400" dirty="0"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</a:rPr>
              <a:t>the</a:t>
            </a:r>
            <a:r>
              <a:rPr lang="de-DE" sz="2400" dirty="0"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</a:rPr>
              <a:t>person</a:t>
            </a:r>
            <a:r>
              <a:rPr lang="de-DE" sz="2400" dirty="0"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</a:rPr>
              <a:t>you</a:t>
            </a:r>
            <a:r>
              <a:rPr lang="de-DE" sz="2400" dirty="0"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</a:rPr>
              <a:t>are</a:t>
            </a:r>
            <a:r>
              <a:rPr lang="de-DE" sz="2400" dirty="0"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</a:rPr>
              <a:t>simulating</a:t>
            </a:r>
            <a:r>
              <a:rPr lang="de-DE" sz="2400" dirty="0">
                <a:latin typeface="Avenir Next" panose="020B0503020202020204" pitchFamily="34" charset="0"/>
              </a:rPr>
              <a:t> and a </a:t>
            </a:r>
            <a:r>
              <a:rPr lang="de-DE" sz="2400" dirty="0" err="1">
                <a:latin typeface="Avenir Next" panose="020B0503020202020204" pitchFamily="34" charset="0"/>
              </a:rPr>
              <a:t>short</a:t>
            </a:r>
            <a:r>
              <a:rPr lang="de-DE" sz="2400" dirty="0"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</a:rPr>
              <a:t>opening</a:t>
            </a:r>
            <a:r>
              <a:rPr lang="de-DE" sz="2400" dirty="0"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</a:rPr>
              <a:t>statement</a:t>
            </a:r>
            <a:r>
              <a:rPr lang="de-DE" sz="2400" dirty="0">
                <a:latin typeface="Avenir Next" panose="020B0503020202020204" pitchFamily="34" charset="0"/>
              </a:rPr>
              <a:t> and </a:t>
            </a:r>
            <a:r>
              <a:rPr lang="de-DE" sz="2400" dirty="0" err="1">
                <a:latin typeface="Avenir Next" panose="020B0503020202020204" pitchFamily="34" charset="0"/>
              </a:rPr>
              <a:t>decide</a:t>
            </a:r>
            <a:r>
              <a:rPr lang="de-DE" sz="2400" dirty="0"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</a:rPr>
              <a:t>who</a:t>
            </a:r>
            <a:r>
              <a:rPr lang="de-DE" sz="2400" dirty="0"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</a:rPr>
              <a:t>should</a:t>
            </a:r>
            <a:r>
              <a:rPr lang="de-DE" sz="2400" dirty="0"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</a:rPr>
              <a:t>take</a:t>
            </a:r>
            <a:r>
              <a:rPr lang="de-DE" sz="2400" dirty="0"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</a:rPr>
              <a:t>part</a:t>
            </a:r>
            <a:r>
              <a:rPr lang="de-DE" sz="2400" dirty="0">
                <a:latin typeface="Avenir Next" panose="020B0503020202020204" pitchFamily="34" charset="0"/>
              </a:rPr>
              <a:t> in </a:t>
            </a:r>
            <a:r>
              <a:rPr lang="de-DE" sz="2400" dirty="0" err="1">
                <a:latin typeface="Avenir Next" panose="020B0503020202020204" pitchFamily="34" charset="0"/>
              </a:rPr>
              <a:t>the</a:t>
            </a:r>
            <a:r>
              <a:rPr lang="de-DE" sz="2400" dirty="0">
                <a:latin typeface="Avenir Next" panose="020B0503020202020204" pitchFamily="34" charset="0"/>
              </a:rPr>
              <a:t> expert </a:t>
            </a:r>
            <a:r>
              <a:rPr lang="de-DE" sz="2400" dirty="0" err="1">
                <a:latin typeface="Avenir Next" panose="020B0503020202020204" pitchFamily="34" charset="0"/>
              </a:rPr>
              <a:t>panel</a:t>
            </a:r>
            <a:r>
              <a:rPr lang="de-DE" sz="2400" dirty="0"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</a:rPr>
              <a:t>for</a:t>
            </a:r>
            <a:r>
              <a:rPr lang="de-DE" sz="2400" dirty="0"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</a:rPr>
              <a:t>your</a:t>
            </a:r>
            <a:r>
              <a:rPr lang="de-DE" sz="2400" dirty="0"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</a:rPr>
              <a:t>group</a:t>
            </a:r>
            <a:r>
              <a:rPr lang="de-DE" sz="2400" dirty="0">
                <a:latin typeface="Avenir Next" panose="020B0503020202020204" pitchFamily="34" charset="0"/>
              </a:rPr>
              <a:t>.</a:t>
            </a:r>
          </a:p>
          <a:p>
            <a:endParaRPr lang="de-DE" sz="2400" dirty="0">
              <a:latin typeface="Avenir Next" panose="020B0503020202020204" pitchFamily="34" charset="0"/>
            </a:endParaRPr>
          </a:p>
          <a:p>
            <a:pPr marL="0" indent="0" algn="ctr">
              <a:buNone/>
            </a:pPr>
            <a:r>
              <a:rPr lang="de-DE" sz="2400" dirty="0">
                <a:solidFill>
                  <a:srgbClr val="C28DB2"/>
                </a:solidFill>
                <a:latin typeface="Avenir Next" panose="020B0503020202020204" pitchFamily="34" charset="0"/>
              </a:rPr>
              <a:t>"</a:t>
            </a:r>
            <a:r>
              <a:rPr lang="de-DE" sz="2400" dirty="0" err="1">
                <a:solidFill>
                  <a:srgbClr val="C28DB2"/>
                </a:solidFill>
                <a:latin typeface="Avenir Next" panose="020B0503020202020204" pitchFamily="34" charset="0"/>
              </a:rPr>
              <a:t>How</a:t>
            </a:r>
            <a:r>
              <a:rPr lang="de-DE" sz="2400" dirty="0">
                <a:solidFill>
                  <a:srgbClr val="C28DB2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C28DB2"/>
                </a:solidFill>
                <a:latin typeface="Avenir Next" panose="020B0503020202020204" pitchFamily="34" charset="0"/>
              </a:rPr>
              <a:t>can</a:t>
            </a:r>
            <a:r>
              <a:rPr lang="de-DE" sz="2400" dirty="0">
                <a:solidFill>
                  <a:srgbClr val="C28DB2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C28DB2"/>
                </a:solidFill>
                <a:latin typeface="Avenir Next" panose="020B0503020202020204" pitchFamily="34" charset="0"/>
              </a:rPr>
              <a:t>we</a:t>
            </a:r>
            <a:r>
              <a:rPr lang="de-DE" sz="2400" dirty="0">
                <a:solidFill>
                  <a:srgbClr val="C28DB2"/>
                </a:solidFill>
                <a:latin typeface="Avenir Next" panose="020B0503020202020204" pitchFamily="34" charset="0"/>
              </a:rPr>
              <a:t> form a </a:t>
            </a:r>
            <a:r>
              <a:rPr lang="de-DE" sz="2400" dirty="0" err="1">
                <a:solidFill>
                  <a:srgbClr val="C28DB2"/>
                </a:solidFill>
                <a:latin typeface="Avenir Next" panose="020B0503020202020204" pitchFamily="34" charset="0"/>
              </a:rPr>
              <a:t>common</a:t>
            </a:r>
            <a:r>
              <a:rPr lang="de-DE" sz="2400" dirty="0">
                <a:solidFill>
                  <a:srgbClr val="C28DB2"/>
                </a:solidFill>
                <a:latin typeface="Avenir Next" panose="020B0503020202020204" pitchFamily="34" charset="0"/>
              </a:rPr>
              <a:t> 'European </a:t>
            </a:r>
            <a:r>
              <a:rPr lang="de-DE" sz="2400" dirty="0" err="1">
                <a:solidFill>
                  <a:srgbClr val="C28DB2"/>
                </a:solidFill>
                <a:latin typeface="Avenir Next" panose="020B0503020202020204" pitchFamily="34" charset="0"/>
              </a:rPr>
              <a:t>identity</a:t>
            </a:r>
            <a:r>
              <a:rPr lang="de-DE" sz="2400" dirty="0">
                <a:solidFill>
                  <a:srgbClr val="C28DB2"/>
                </a:solidFill>
                <a:latin typeface="Avenir Next" panose="020B0503020202020204" pitchFamily="34" charset="0"/>
              </a:rPr>
              <a:t>' </a:t>
            </a:r>
            <a:r>
              <a:rPr lang="de-DE" sz="2400" dirty="0" err="1">
                <a:solidFill>
                  <a:srgbClr val="C28DB2"/>
                </a:solidFill>
                <a:latin typeface="Avenir Next" panose="020B0503020202020204" pitchFamily="34" charset="0"/>
              </a:rPr>
              <a:t>from</a:t>
            </a:r>
            <a:r>
              <a:rPr lang="de-DE" sz="2400" dirty="0">
                <a:solidFill>
                  <a:srgbClr val="C28DB2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C28DB2"/>
                </a:solidFill>
                <a:latin typeface="Avenir Next" panose="020B0503020202020204" pitchFamily="34" charset="0"/>
              </a:rPr>
              <a:t>the</a:t>
            </a:r>
            <a:r>
              <a:rPr lang="de-DE" sz="2400" dirty="0">
                <a:solidFill>
                  <a:srgbClr val="C28DB2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C28DB2"/>
                </a:solidFill>
                <a:latin typeface="Avenir Next" panose="020B0503020202020204" pitchFamily="34" charset="0"/>
              </a:rPr>
              <a:t>mosaic</a:t>
            </a:r>
            <a:r>
              <a:rPr lang="de-DE" sz="2400" dirty="0">
                <a:solidFill>
                  <a:srgbClr val="C28DB2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C28DB2"/>
                </a:solidFill>
                <a:latin typeface="Avenir Next" panose="020B0503020202020204" pitchFamily="34" charset="0"/>
              </a:rPr>
              <a:t>of</a:t>
            </a:r>
            <a:r>
              <a:rPr lang="de-DE" sz="2400" dirty="0">
                <a:solidFill>
                  <a:srgbClr val="C28DB2"/>
                </a:solidFill>
                <a:latin typeface="Avenir Next" panose="020B0503020202020204" pitchFamily="34" charset="0"/>
              </a:rPr>
              <a:t> European </a:t>
            </a:r>
            <a:r>
              <a:rPr lang="de-DE" sz="2400" dirty="0" err="1">
                <a:solidFill>
                  <a:srgbClr val="C28DB2"/>
                </a:solidFill>
                <a:latin typeface="Avenir Next" panose="020B0503020202020204" pitchFamily="34" charset="0"/>
              </a:rPr>
              <a:t>diversity</a:t>
            </a:r>
            <a:r>
              <a:rPr lang="de-DE" sz="2400" dirty="0">
                <a:solidFill>
                  <a:srgbClr val="C28DB2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C28DB2"/>
                </a:solidFill>
                <a:latin typeface="Avenir Next" panose="020B0503020202020204" pitchFamily="34" charset="0"/>
              </a:rPr>
              <a:t>that</a:t>
            </a:r>
            <a:r>
              <a:rPr lang="de-DE" sz="2400" dirty="0">
                <a:solidFill>
                  <a:srgbClr val="C28DB2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C28DB2"/>
                </a:solidFill>
                <a:latin typeface="Avenir Next" panose="020B0503020202020204" pitchFamily="34" charset="0"/>
              </a:rPr>
              <a:t>brings</a:t>
            </a:r>
            <a:r>
              <a:rPr lang="de-DE" sz="2400" dirty="0">
                <a:solidFill>
                  <a:srgbClr val="C28DB2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C28DB2"/>
                </a:solidFill>
                <a:latin typeface="Avenir Next" panose="020B0503020202020204" pitchFamily="34" charset="0"/>
              </a:rPr>
              <a:t>the</a:t>
            </a:r>
            <a:r>
              <a:rPr lang="de-DE" sz="2400" dirty="0">
                <a:solidFill>
                  <a:srgbClr val="C28DB2"/>
                </a:solidFill>
                <a:latin typeface="Avenir Next" panose="020B0503020202020204" pitchFamily="34" charset="0"/>
              </a:rPr>
              <a:t> individual </a:t>
            </a:r>
            <a:r>
              <a:rPr lang="de-DE" sz="2400" dirty="0" err="1">
                <a:solidFill>
                  <a:srgbClr val="C28DB2"/>
                </a:solidFill>
                <a:latin typeface="Avenir Next" panose="020B0503020202020204" pitchFamily="34" charset="0"/>
              </a:rPr>
              <a:t>parts</a:t>
            </a:r>
            <a:r>
              <a:rPr lang="de-DE" sz="2400" dirty="0">
                <a:solidFill>
                  <a:srgbClr val="C28DB2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C28DB2"/>
                </a:solidFill>
                <a:latin typeface="Avenir Next" panose="020B0503020202020204" pitchFamily="34" charset="0"/>
              </a:rPr>
              <a:t>together</a:t>
            </a:r>
            <a:r>
              <a:rPr lang="de-DE" sz="2400" dirty="0">
                <a:solidFill>
                  <a:srgbClr val="C28DB2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C28DB2"/>
                </a:solidFill>
                <a:latin typeface="Avenir Next" panose="020B0503020202020204" pitchFamily="34" charset="0"/>
              </a:rPr>
              <a:t>into</a:t>
            </a:r>
            <a:r>
              <a:rPr lang="de-DE" sz="2400" dirty="0">
                <a:solidFill>
                  <a:srgbClr val="C28DB2"/>
                </a:solidFill>
                <a:latin typeface="Avenir Next" panose="020B0503020202020204" pitchFamily="34" charset="0"/>
              </a:rPr>
              <a:t> a </a:t>
            </a:r>
            <a:r>
              <a:rPr lang="de-DE" sz="2400" dirty="0" err="1">
                <a:solidFill>
                  <a:srgbClr val="C28DB2"/>
                </a:solidFill>
                <a:latin typeface="Avenir Next" panose="020B0503020202020204" pitchFamily="34" charset="0"/>
              </a:rPr>
              <a:t>coherent</a:t>
            </a:r>
            <a:r>
              <a:rPr lang="de-DE" sz="2400" dirty="0">
                <a:solidFill>
                  <a:srgbClr val="C28DB2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C28DB2"/>
                </a:solidFill>
                <a:latin typeface="Avenir Next" panose="020B0503020202020204" pitchFamily="34" charset="0"/>
              </a:rPr>
              <a:t>whole</a:t>
            </a:r>
            <a:r>
              <a:rPr lang="de-DE" sz="2400" dirty="0">
                <a:solidFill>
                  <a:srgbClr val="C28DB2"/>
                </a:solidFill>
                <a:latin typeface="Avenir Next" panose="020B0503020202020204" pitchFamily="34" charset="0"/>
              </a:rPr>
              <a:t>?"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9D93120-32E2-853E-7753-41D224D1B0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40754"/>
            <a:ext cx="1255776" cy="61724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64DDBDC-1699-12CA-E1F4-EDAE357E8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2560476" cy="102412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D44FFCF-A4E0-6A3A-DE4D-C3C7ED0E41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3448" y="6288880"/>
            <a:ext cx="2485552" cy="52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8282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BB0C9F48-DB56-91AD-8734-771C62CAC7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936" y="1874615"/>
            <a:ext cx="9144000" cy="2387600"/>
          </a:xfrm>
        </p:spPr>
        <p:txBody>
          <a:bodyPr/>
          <a:lstStyle/>
          <a:p>
            <a:r>
              <a:rPr lang="de-DE" dirty="0">
                <a:latin typeface="Avenir Next Medium" panose="020B0503020202020204" pitchFamily="34" charset="0"/>
              </a:rPr>
              <a:t>Expert Panel</a:t>
            </a:r>
          </a:p>
        </p:txBody>
      </p:sp>
      <p:sp>
        <p:nvSpPr>
          <p:cNvPr id="2" name="Untertitel 1">
            <a:extLst>
              <a:ext uri="{FF2B5EF4-FFF2-40B4-BE49-F238E27FC236}">
                <a16:creationId xmlns:a16="http://schemas.microsoft.com/office/drawing/2014/main" id="{13F5CE02-0924-53F2-B2A7-22D037BF7D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4473" y="4487572"/>
            <a:ext cx="9144000" cy="1655762"/>
          </a:xfrm>
        </p:spPr>
        <p:txBody>
          <a:bodyPr>
            <a:normAutofit/>
          </a:bodyPr>
          <a:lstStyle/>
          <a:p>
            <a:r>
              <a:rPr lang="de-DE" kern="100" dirty="0">
                <a:solidFill>
                  <a:srgbClr val="C28DB2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</a:t>
            </a:r>
            <a:r>
              <a:rPr lang="de-DE" kern="100" dirty="0" err="1">
                <a:solidFill>
                  <a:srgbClr val="C28DB2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</a:t>
            </a:r>
            <a:r>
              <a:rPr lang="de-DE" kern="100" dirty="0">
                <a:solidFill>
                  <a:srgbClr val="C28DB2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kern="100" dirty="0" err="1">
                <a:solidFill>
                  <a:srgbClr val="C28DB2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</a:t>
            </a:r>
            <a:r>
              <a:rPr lang="de-DE" kern="100" dirty="0">
                <a:solidFill>
                  <a:srgbClr val="C28DB2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kern="100" dirty="0" err="1">
                <a:solidFill>
                  <a:srgbClr val="C28DB2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</a:t>
            </a:r>
            <a:r>
              <a:rPr lang="de-DE" kern="100" dirty="0">
                <a:solidFill>
                  <a:srgbClr val="C28DB2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form a </a:t>
            </a:r>
            <a:r>
              <a:rPr lang="de-DE" kern="100" dirty="0" err="1">
                <a:solidFill>
                  <a:srgbClr val="C28DB2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common</a:t>
            </a:r>
            <a:r>
              <a:rPr lang="de-DE" kern="100" dirty="0">
                <a:solidFill>
                  <a:srgbClr val="C28DB2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'European </a:t>
            </a:r>
            <a:r>
              <a:rPr lang="de-DE" kern="100" dirty="0" err="1">
                <a:solidFill>
                  <a:srgbClr val="C28DB2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identity</a:t>
            </a:r>
            <a:r>
              <a:rPr lang="de-DE" kern="100" dirty="0">
                <a:solidFill>
                  <a:srgbClr val="C28DB2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' </a:t>
            </a:r>
            <a:r>
              <a:rPr lang="de-DE" kern="100" dirty="0" err="1">
                <a:solidFill>
                  <a:srgbClr val="C28DB2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from</a:t>
            </a:r>
            <a:r>
              <a:rPr lang="de-DE" kern="100" dirty="0">
                <a:solidFill>
                  <a:srgbClr val="C28DB2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kern="100" dirty="0" err="1">
                <a:solidFill>
                  <a:srgbClr val="C28DB2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de-DE" kern="100" dirty="0">
                <a:solidFill>
                  <a:srgbClr val="C28DB2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kern="100" dirty="0" err="1">
                <a:solidFill>
                  <a:srgbClr val="C28DB2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mosaic</a:t>
            </a:r>
            <a:r>
              <a:rPr lang="de-DE" kern="100" dirty="0">
                <a:solidFill>
                  <a:srgbClr val="C28DB2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kern="100" dirty="0" err="1">
                <a:solidFill>
                  <a:srgbClr val="C28DB2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de-DE" kern="100" dirty="0">
                <a:solidFill>
                  <a:srgbClr val="C28DB2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European </a:t>
            </a:r>
            <a:r>
              <a:rPr lang="de-DE" kern="100" dirty="0" err="1">
                <a:solidFill>
                  <a:srgbClr val="C28DB2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diversity</a:t>
            </a:r>
            <a:r>
              <a:rPr lang="de-DE" kern="100" dirty="0">
                <a:solidFill>
                  <a:srgbClr val="C28DB2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kern="100" dirty="0" err="1">
                <a:solidFill>
                  <a:srgbClr val="C28DB2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de-DE" kern="100" dirty="0">
                <a:solidFill>
                  <a:srgbClr val="C28DB2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kern="100" dirty="0" err="1">
                <a:solidFill>
                  <a:srgbClr val="C28DB2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brings</a:t>
            </a:r>
            <a:r>
              <a:rPr lang="de-DE" kern="100" dirty="0">
                <a:solidFill>
                  <a:srgbClr val="C28DB2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kern="100" dirty="0" err="1">
                <a:solidFill>
                  <a:srgbClr val="C28DB2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de-DE" kern="100" dirty="0">
                <a:solidFill>
                  <a:srgbClr val="C28DB2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individual </a:t>
            </a:r>
            <a:r>
              <a:rPr lang="de-DE" kern="100" dirty="0" err="1">
                <a:solidFill>
                  <a:srgbClr val="C28DB2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parts</a:t>
            </a:r>
            <a:r>
              <a:rPr lang="de-DE" kern="100" dirty="0">
                <a:solidFill>
                  <a:srgbClr val="C28DB2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kern="100" dirty="0" err="1">
                <a:solidFill>
                  <a:srgbClr val="C28DB2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together</a:t>
            </a:r>
            <a:r>
              <a:rPr lang="de-DE" kern="100" dirty="0">
                <a:solidFill>
                  <a:srgbClr val="C28DB2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kern="100" dirty="0" err="1">
                <a:solidFill>
                  <a:srgbClr val="C28DB2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into</a:t>
            </a:r>
            <a:r>
              <a:rPr lang="de-DE" kern="100" dirty="0">
                <a:solidFill>
                  <a:srgbClr val="C28DB2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de-DE" kern="100" dirty="0" err="1">
                <a:solidFill>
                  <a:srgbClr val="C28DB2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coherent</a:t>
            </a:r>
            <a:r>
              <a:rPr lang="de-DE" kern="100" dirty="0">
                <a:solidFill>
                  <a:srgbClr val="C28DB2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kern="100" dirty="0" err="1">
                <a:solidFill>
                  <a:srgbClr val="C28DB2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whole</a:t>
            </a:r>
            <a:r>
              <a:rPr lang="de-DE" kern="100" dirty="0">
                <a:solidFill>
                  <a:srgbClr val="C28DB2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?"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1A6DC92-009F-1DC8-6668-E107EDFADF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736" y="320229"/>
            <a:ext cx="7772400" cy="310877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39FC8E1-44A6-8AFE-EB96-8D56935B9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40754"/>
            <a:ext cx="1255776" cy="617246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E11CD60-A83A-9712-0CFF-473216D4C2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3448" y="6288880"/>
            <a:ext cx="2485552" cy="52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125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654328-6D88-4747-9100-2D147347B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de-DE" sz="4400" cap="small" dirty="0">
                <a:solidFill>
                  <a:schemeClr val="tx1"/>
                </a:solidFill>
                <a:latin typeface="Avenir Next Medium" panose="020B0503020202020204" pitchFamily="34" charset="0"/>
              </a:rPr>
              <a:t>Debriefing</a:t>
            </a:r>
            <a:endParaRPr lang="de-DE" sz="3600" dirty="0">
              <a:solidFill>
                <a:schemeClr val="tx1"/>
              </a:solidFill>
              <a:latin typeface="Avenir Next Medium" panose="020B0503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1F82B69-22B1-FB4B-B28D-7634EEFA8B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r>
              <a:rPr lang="de-DE" sz="2400" dirty="0">
                <a:latin typeface="Avenir Next" panose="020B0503020202020204" pitchFamily="34" charset="0"/>
              </a:rPr>
              <a:t>Are </a:t>
            </a:r>
            <a:r>
              <a:rPr lang="de-DE" sz="2400" dirty="0" err="1">
                <a:latin typeface="Avenir Next" panose="020B0503020202020204" pitchFamily="34" charset="0"/>
              </a:rPr>
              <a:t>there</a:t>
            </a:r>
            <a:r>
              <a:rPr lang="de-DE" sz="2400" dirty="0"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</a:rPr>
              <a:t>any</a:t>
            </a:r>
            <a:r>
              <a:rPr lang="de-DE" sz="2400" dirty="0"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</a:rPr>
              <a:t>arguments</a:t>
            </a:r>
            <a:r>
              <a:rPr lang="de-DE" sz="2400" dirty="0"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</a:rPr>
              <a:t>or</a:t>
            </a:r>
            <a:r>
              <a:rPr lang="de-DE" sz="2400" dirty="0"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</a:rPr>
              <a:t>points</a:t>
            </a:r>
            <a:r>
              <a:rPr lang="de-DE" sz="2400" dirty="0"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</a:rPr>
              <a:t>of</a:t>
            </a:r>
            <a:r>
              <a:rPr lang="de-DE" sz="2400" dirty="0"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</a:rPr>
              <a:t>view</a:t>
            </a:r>
            <a:r>
              <a:rPr lang="de-DE" sz="2400" dirty="0"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</a:rPr>
              <a:t>that</a:t>
            </a:r>
            <a:r>
              <a:rPr lang="de-DE" sz="2400" dirty="0"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</a:rPr>
              <a:t>you</a:t>
            </a:r>
            <a:r>
              <a:rPr lang="de-DE" sz="2400" dirty="0"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</a:rPr>
              <a:t>found</a:t>
            </a:r>
            <a:r>
              <a:rPr lang="de-DE" sz="2400" dirty="0"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</a:rPr>
              <a:t>particularly</a:t>
            </a:r>
            <a:r>
              <a:rPr lang="de-DE" sz="2400" dirty="0"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</a:rPr>
              <a:t>impressive</a:t>
            </a:r>
            <a:r>
              <a:rPr lang="de-DE" sz="2400" dirty="0">
                <a:latin typeface="Avenir Next" panose="020B0503020202020204" pitchFamily="34" charset="0"/>
              </a:rPr>
              <a:t> and </a:t>
            </a:r>
            <a:r>
              <a:rPr lang="de-DE" sz="2400" dirty="0" err="1">
                <a:latin typeface="Avenir Next" panose="020B0503020202020204" pitchFamily="34" charset="0"/>
              </a:rPr>
              <a:t>that</a:t>
            </a:r>
            <a:r>
              <a:rPr lang="de-DE" sz="2400" dirty="0"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</a:rPr>
              <a:t>you</a:t>
            </a:r>
            <a:r>
              <a:rPr lang="de-DE" sz="2400" dirty="0"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</a:rPr>
              <a:t>remember</a:t>
            </a:r>
            <a:r>
              <a:rPr lang="de-DE" sz="2400" dirty="0"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</a:rPr>
              <a:t>well</a:t>
            </a:r>
            <a:r>
              <a:rPr lang="de-DE" sz="2400" dirty="0">
                <a:latin typeface="Avenir Next" panose="020B0503020202020204" pitchFamily="34" charset="0"/>
              </a:rPr>
              <a:t>?</a:t>
            </a:r>
          </a:p>
          <a:p>
            <a:endParaRPr lang="de-DE" sz="2400" dirty="0">
              <a:latin typeface="Avenir Next" panose="020B0503020202020204" pitchFamily="34" charset="0"/>
            </a:endParaRPr>
          </a:p>
          <a:p>
            <a:r>
              <a:rPr lang="de-DE" sz="2400" dirty="0" err="1">
                <a:latin typeface="Avenir Next" panose="020B0503020202020204" pitchFamily="34" charset="0"/>
              </a:rPr>
              <a:t>What</a:t>
            </a:r>
            <a:r>
              <a:rPr lang="de-DE" sz="2400" dirty="0"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</a:rPr>
              <a:t>can</a:t>
            </a:r>
            <a:r>
              <a:rPr lang="de-DE" sz="2400" dirty="0"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</a:rPr>
              <a:t>you</a:t>
            </a:r>
            <a:r>
              <a:rPr lang="de-DE" sz="2400" dirty="0"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</a:rPr>
              <a:t>say</a:t>
            </a:r>
            <a:r>
              <a:rPr lang="de-DE" sz="2400" dirty="0"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</a:rPr>
              <a:t>about</a:t>
            </a:r>
            <a:r>
              <a:rPr lang="de-DE" sz="2400" dirty="0"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</a:rPr>
              <a:t>the</a:t>
            </a:r>
            <a:r>
              <a:rPr lang="de-DE" sz="2400" dirty="0"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</a:rPr>
              <a:t>state</a:t>
            </a:r>
            <a:r>
              <a:rPr lang="de-DE" sz="2400" dirty="0"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</a:rPr>
              <a:t>of</a:t>
            </a:r>
            <a:r>
              <a:rPr lang="de-DE" sz="2400" dirty="0">
                <a:latin typeface="Avenir Next" panose="020B0503020202020204" pitchFamily="34" charset="0"/>
              </a:rPr>
              <a:t> European </a:t>
            </a:r>
            <a:r>
              <a:rPr lang="de-DE" sz="2400" dirty="0" err="1">
                <a:latin typeface="Avenir Next" panose="020B0503020202020204" pitchFamily="34" charset="0"/>
              </a:rPr>
              <a:t>identity</a:t>
            </a:r>
            <a:r>
              <a:rPr lang="de-DE" sz="2400" dirty="0">
                <a:latin typeface="Avenir Next" panose="020B0503020202020204" pitchFamily="34" charset="0"/>
              </a:rPr>
              <a:t>? </a:t>
            </a:r>
            <a:r>
              <a:rPr lang="de-DE" sz="2400" dirty="0" err="1">
                <a:latin typeface="Avenir Next" panose="020B0503020202020204" pitchFamily="34" charset="0"/>
              </a:rPr>
              <a:t>What</a:t>
            </a:r>
            <a:r>
              <a:rPr lang="de-DE" sz="2400" dirty="0">
                <a:latin typeface="Avenir Next" panose="020B0503020202020204" pitchFamily="34" charset="0"/>
              </a:rPr>
              <a:t> do </a:t>
            </a:r>
            <a:r>
              <a:rPr lang="de-DE" sz="2400" dirty="0" err="1">
                <a:latin typeface="Avenir Next" panose="020B0503020202020204" pitchFamily="34" charset="0"/>
              </a:rPr>
              <a:t>you</a:t>
            </a:r>
            <a:r>
              <a:rPr lang="de-DE" sz="2400" dirty="0"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</a:rPr>
              <a:t>personally</a:t>
            </a:r>
            <a:r>
              <a:rPr lang="de-DE" sz="2400" dirty="0"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</a:rPr>
              <a:t>think</a:t>
            </a:r>
            <a:r>
              <a:rPr lang="de-DE" sz="2400" dirty="0"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</a:rPr>
              <a:t>about</a:t>
            </a:r>
            <a:r>
              <a:rPr lang="de-DE" sz="2400" dirty="0"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</a:rPr>
              <a:t>it</a:t>
            </a:r>
            <a:r>
              <a:rPr lang="de-DE" sz="2400" dirty="0">
                <a:latin typeface="Avenir Next" panose="020B0503020202020204" pitchFamily="34" charset="0"/>
              </a:rPr>
              <a:t>?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9D93120-32E2-853E-7753-41D224D1B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40754"/>
            <a:ext cx="1255776" cy="61724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64DDBDC-1699-12CA-E1F4-EDAE357E8B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2560476" cy="102412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E8B9DA9-28B5-7FCB-DA16-3BC3EE5EAB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3448" y="6288880"/>
            <a:ext cx="2485552" cy="52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4825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{E927897A-72F2-2A46-B179-ACC81E920281}tf10001072</Template>
  <TotalTime>0</TotalTime>
  <Words>670</Words>
  <Application>Microsoft Macintosh PowerPoint</Application>
  <PresentationFormat>Breitbild</PresentationFormat>
  <Paragraphs>45</Paragraphs>
  <Slides>9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7" baseType="lpstr">
      <vt:lpstr>Aptos</vt:lpstr>
      <vt:lpstr>Arial</vt:lpstr>
      <vt:lpstr>Avenir Next</vt:lpstr>
      <vt:lpstr>Avenir Next Medium</vt:lpstr>
      <vt:lpstr>Calibri</vt:lpstr>
      <vt:lpstr>Calibri Light</vt:lpstr>
      <vt:lpstr>Söhne</vt:lpstr>
      <vt:lpstr>Office</vt:lpstr>
      <vt:lpstr>Expert panel</vt:lpstr>
      <vt:lpstr>What is european identity?</vt:lpstr>
      <vt:lpstr>What is european identity?</vt:lpstr>
      <vt:lpstr>Procedure of the expert panel</vt:lpstr>
      <vt:lpstr>Procedure of the expert panel</vt:lpstr>
      <vt:lpstr>What do you need to look out for?</vt:lpstr>
      <vt:lpstr>Preparation of the expert panel</vt:lpstr>
      <vt:lpstr>Expert Panel</vt:lpstr>
      <vt:lpstr>Debriefing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Fachpodium</dc:title>
  <dc:creator>Eurosoc Digital</dc:creator>
  <cp:lastModifiedBy>Eurosoc Digital</cp:lastModifiedBy>
  <cp:revision>6</cp:revision>
  <dcterms:created xsi:type="dcterms:W3CDTF">2024-01-15T15:15:32Z</dcterms:created>
  <dcterms:modified xsi:type="dcterms:W3CDTF">2024-03-11T11:45:48Z</dcterms:modified>
</cp:coreProperties>
</file>